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7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drawings/drawing9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0.xml" ContentType="application/vnd.openxmlformats-officedocument.drawingml.chartshapes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1.xml" ContentType="application/vnd.openxmlformats-officedocument.presentationml.notesSlid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1.xml" ContentType="application/vnd.openxmlformats-officedocument.drawingml.chartshapes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3.xml" ContentType="application/vnd.openxmlformats-officedocument.drawingml.chartshapes+xml"/>
  <Override PartName="/ppt/charts/chart2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4.xml" ContentType="application/vnd.openxmlformats-officedocument.drawingml.chartshapes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5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40" r:id="rId2"/>
  </p:sldMasterIdLst>
  <p:notesMasterIdLst>
    <p:notesMasterId r:id="rId17"/>
  </p:notesMasterIdLst>
  <p:handoutMasterIdLst>
    <p:handoutMasterId r:id="rId18"/>
  </p:handoutMasterIdLst>
  <p:sldIdLst>
    <p:sldId id="277" r:id="rId3"/>
    <p:sldId id="451" r:id="rId4"/>
    <p:sldId id="434" r:id="rId5"/>
    <p:sldId id="452" r:id="rId6"/>
    <p:sldId id="386" r:id="rId7"/>
    <p:sldId id="436" r:id="rId8"/>
    <p:sldId id="373" r:id="rId9"/>
    <p:sldId id="420" r:id="rId10"/>
    <p:sldId id="417" r:id="rId11"/>
    <p:sldId id="410" r:id="rId12"/>
    <p:sldId id="418" r:id="rId13"/>
    <p:sldId id="422" r:id="rId14"/>
    <p:sldId id="446" r:id="rId15"/>
    <p:sldId id="333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198" userDrawn="1">
          <p15:clr>
            <a:srgbClr val="A4A3A4"/>
          </p15:clr>
        </p15:guide>
        <p15:guide id="3" pos="158" userDrawn="1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709" userDrawn="1">
          <p15:clr>
            <a:srgbClr val="A4A3A4"/>
          </p15:clr>
        </p15:guide>
        <p15:guide id="7" orient="horz" pos="4156" userDrawn="1">
          <p15:clr>
            <a:srgbClr val="A4A3A4"/>
          </p15:clr>
        </p15:guide>
        <p15:guide id="8" orient="horz" pos="1071" userDrawn="1">
          <p15:clr>
            <a:srgbClr val="A4A3A4"/>
          </p15:clr>
        </p15:guide>
        <p15:guide id="9" orient="horz" pos="4292" userDrawn="1">
          <p15:clr>
            <a:srgbClr val="A4A3A4"/>
          </p15:clr>
        </p15:guide>
        <p15:guide id="10" orient="horz" pos="2387" userDrawn="1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2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2" userDrawn="1">
          <p15:clr>
            <a:srgbClr val="A4A3A4"/>
          </p15:clr>
        </p15:guide>
        <p15:guide id="2" pos="2122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686"/>
    <a:srgbClr val="5987BF"/>
    <a:srgbClr val="A5BEDC"/>
    <a:srgbClr val="D4DDEC"/>
    <a:srgbClr val="BECCE4"/>
    <a:srgbClr val="ACBEDC"/>
    <a:srgbClr val="9EB9DA"/>
    <a:srgbClr val="82A5D0"/>
    <a:srgbClr val="8CABD0"/>
    <a:srgbClr val="719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79251" autoAdjust="0"/>
  </p:normalViewPr>
  <p:slideViewPr>
    <p:cSldViewPr>
      <p:cViewPr varScale="1">
        <p:scale>
          <a:sx n="68" d="100"/>
          <a:sy n="68" d="100"/>
        </p:scale>
        <p:origin x="1464" y="58"/>
      </p:cViewPr>
      <p:guideLst>
        <p:guide pos="3198"/>
        <p:guide pos="158"/>
        <p:guide pos="5602"/>
        <p:guide orient="horz" pos="2160"/>
        <p:guide orient="horz" pos="709"/>
        <p:guide orient="horz" pos="4156"/>
        <p:guide orient="horz" pos="1071"/>
        <p:guide orient="horz" pos="4292"/>
        <p:guide orient="horz" pos="2387"/>
        <p:guide pos="2925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330" y="48"/>
      </p:cViewPr>
      <p:guideLst>
        <p:guide orient="horz" pos="3122"/>
        <p:guide pos="2122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7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Валовой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региональный продукт</a:t>
            </a:r>
            <a:r>
              <a:rPr lang="ru-RU" sz="1400" b="1" baseline="0" dirty="0" smtClean="0">
                <a:solidFill>
                  <a:schemeClr val="tx2">
                    <a:lumMod val="50000"/>
                  </a:schemeClr>
                </a:solidFill>
              </a:rPr>
              <a:t>, млрд. руб.</a:t>
            </a:r>
          </a:p>
        </c:rich>
      </c:tx>
      <c:layout>
        <c:manualLayout>
          <c:xMode val="edge"/>
          <c:yMode val="edge"/>
          <c:x val="0.16022326884314442"/>
          <c:y val="8.536469376760436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055845322022882E-2"/>
          <c:y val="0.26694692931295816"/>
          <c:w val="0.82565156514832672"/>
          <c:h val="0.55365872571037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Валовой региональный продукт, млрд.руб.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 (оценка)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2491.4</c:v>
                </c:pt>
                <c:pt idx="1">
                  <c:v>2652.1</c:v>
                </c:pt>
                <c:pt idx="2">
                  <c:v>2940.5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251922440"/>
        <c:axId val="25192361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Индекс физического объема, в % к пред.году</c:v>
                </c:pt>
              </c:strCache>
            </c:strRef>
          </c:tx>
          <c:spPr>
            <a:ln>
              <a:solidFill>
                <a:srgbClr val="4F81BD">
                  <a:lumMod val="75000"/>
                </a:srgbClr>
              </a:solidFill>
            </a:ln>
          </c:spPr>
          <c:marker>
            <c:symbol val="circle"/>
            <c:size val="9"/>
            <c:spPr>
              <a:solidFill>
                <a:srgbClr val="4F81BD">
                  <a:lumMod val="75000"/>
                </a:srgbClr>
              </a:solidFill>
              <a:ln>
                <a:solidFill>
                  <a:srgbClr val="4F81BD">
                    <a:lumMod val="75000"/>
                    <a:alpha val="98000"/>
                  </a:srgb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 (оценка)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1.018</c:v>
                </c:pt>
                <c:pt idx="1">
                  <c:v>1.01</c:v>
                </c:pt>
                <c:pt idx="2">
                  <c:v>0.99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927536"/>
        <c:axId val="251927928"/>
      </c:lineChart>
      <c:catAx>
        <c:axId val="251922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251923616"/>
        <c:crosses val="autoZero"/>
        <c:auto val="1"/>
        <c:lblAlgn val="ctr"/>
        <c:lblOffset val="100"/>
        <c:noMultiLvlLbl val="0"/>
      </c:catAx>
      <c:valAx>
        <c:axId val="251923616"/>
        <c:scaling>
          <c:orientation val="minMax"/>
          <c:max val="5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251922440"/>
        <c:crosses val="autoZero"/>
        <c:crossBetween val="between"/>
      </c:valAx>
      <c:valAx>
        <c:axId val="251927928"/>
        <c:scaling>
          <c:orientation val="minMax"/>
          <c:max val="1.2"/>
        </c:scaling>
        <c:delete val="0"/>
        <c:axPos val="r"/>
        <c:numFmt formatCode="0.0%" sourceLinked="1"/>
        <c:majorTickMark val="out"/>
        <c:minorTickMark val="none"/>
        <c:tickLblPos val="none"/>
        <c:spPr>
          <a:ln>
            <a:noFill/>
          </a:ln>
        </c:spPr>
        <c:crossAx val="251927536"/>
        <c:crosses val="max"/>
        <c:crossBetween val="between"/>
      </c:valAx>
      <c:catAx>
        <c:axId val="251927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19279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01994887054188"/>
          <c:y val="5.0045339327510693E-2"/>
          <c:w val="0.86132686970575711"/>
          <c:h val="0.79093291562178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54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Lbls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0.93600000000000005</c:v>
                </c:pt>
                <c:pt idx="1">
                  <c:v>0.92700000000000005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3"/>
        <c:axId val="301213816"/>
        <c:axId val="301214208"/>
      </c:barChart>
      <c:catAx>
        <c:axId val="301213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214208"/>
        <c:crosses val="autoZero"/>
        <c:auto val="1"/>
        <c:lblAlgn val="ctr"/>
        <c:lblOffset val="100"/>
        <c:noMultiLvlLbl val="0"/>
      </c:catAx>
      <c:valAx>
        <c:axId val="301214208"/>
        <c:scaling>
          <c:orientation val="minMax"/>
          <c:min val="0.81200000000000006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213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5906033890889E-2"/>
          <c:y val="8.1446064947753596E-2"/>
          <c:w val="0.74450233240864006"/>
          <c:h val="0.796994216761158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Отгрузка в обрабатывающих производствах</c:v>
                </c:pt>
              </c:strCache>
            </c:strRef>
          </c:tx>
          <c:spPr>
            <a:solidFill>
              <a:srgbClr val="5987BF"/>
            </a:solidFill>
            <a:ln w="952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178.7</c:v>
                </c:pt>
                <c:pt idx="1">
                  <c:v>159.1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2088424"/>
        <c:axId val="302088816"/>
      </c:barChart>
      <c:catAx>
        <c:axId val="30208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  <a:latin typeface="+mn-lt"/>
              </a:defRPr>
            </a:pPr>
            <a:endParaRPr lang="ru-RU"/>
          </a:p>
        </c:txPr>
        <c:crossAx val="302088816"/>
        <c:crosses val="autoZero"/>
        <c:auto val="1"/>
        <c:lblAlgn val="ctr"/>
        <c:lblOffset val="100"/>
        <c:noMultiLvlLbl val="0"/>
      </c:catAx>
      <c:valAx>
        <c:axId val="302088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17375E">
                <a:alpha val="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tx1">
                    <a:alpha val="0"/>
                  </a:schemeClr>
                </a:solidFill>
              </a:defRPr>
            </a:pPr>
            <a:endParaRPr lang="ru-RU"/>
          </a:p>
        </c:txPr>
        <c:crossAx val="302088424"/>
        <c:crosses val="autoZero"/>
        <c:crossBetween val="between"/>
        <c:majorUnit val="100"/>
      </c:valAx>
      <c:spPr>
        <a:noFill/>
      </c:spPr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45171759716079"/>
          <c:y val="9.3060869842828436E-2"/>
          <c:w val="0.76830828553751207"/>
          <c:h val="0.63105000058242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дек.2014</c:v>
                </c:pt>
              </c:strCache>
            </c:strRef>
          </c:tx>
          <c:spPr>
            <a:solidFill>
              <a:srgbClr val="5987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Лист1!$A$1:$C$1</c15:sqref>
                  </c15:fullRef>
                </c:ext>
              </c:extLst>
              <c:f>Лист1!$B$1:$C$1</c:f>
              <c:strCache>
                <c:ptCount val="2"/>
                <c:pt idx="0">
                  <c:v>численность работников организаций </c:v>
                </c:pt>
                <c:pt idx="1">
                  <c:v>число организаций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Лист1!$A$2:$C$2</c15:sqref>
                  </c15:fullRef>
                </c:ext>
              </c:extLst>
              <c:f>Лист1!$B$2:$C$2</c:f>
              <c:numCache>
                <c:formatCode>0.0</c:formatCode>
                <c:ptCount val="2"/>
                <c:pt idx="0">
                  <c:v>147.6</c:v>
                </c:pt>
                <c:pt idx="1">
                  <c:v>144.6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дек.2015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Лист1!$A$1:$C$1</c15:sqref>
                  </c15:fullRef>
                </c:ext>
              </c:extLst>
              <c:f>Лист1!$B$1:$C$1</c:f>
              <c:strCache>
                <c:ptCount val="2"/>
                <c:pt idx="0">
                  <c:v>численность работников организаций </c:v>
                </c:pt>
                <c:pt idx="1">
                  <c:v>число организаций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Лист1!$A$3:$C$3</c15:sqref>
                  </c15:fullRef>
                </c:ext>
              </c:extLst>
              <c:f>Лист1!$B$3:$C$3</c:f>
              <c:numCache>
                <c:formatCode>General</c:formatCode>
                <c:ptCount val="2"/>
                <c:pt idx="0">
                  <c:v>146</c:v>
                </c:pt>
                <c:pt idx="1">
                  <c:v>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2089208"/>
        <c:axId val="302089600"/>
      </c:barChart>
      <c:catAx>
        <c:axId val="302089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089600"/>
        <c:crosses val="autoZero"/>
        <c:auto val="1"/>
        <c:lblAlgn val="ctr"/>
        <c:lblOffset val="100"/>
        <c:noMultiLvlLbl val="0"/>
      </c:catAx>
      <c:valAx>
        <c:axId val="302089600"/>
        <c:scaling>
          <c:orientation val="minMax"/>
          <c:max val="230"/>
          <c:min val="10"/>
        </c:scaling>
        <c:delete val="1"/>
        <c:axPos val="l"/>
        <c:numFmt formatCode="@" sourceLinked="1"/>
        <c:majorTickMark val="out"/>
        <c:minorTickMark val="none"/>
        <c:tickLblPos val="nextTo"/>
        <c:crossAx val="3020892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7595731995872971"/>
          <c:y val="0.90269177488542485"/>
          <c:w val="0.76038327868582756"/>
          <c:h val="9.31829624321533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200" b="0"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51239252779114E-2"/>
          <c:y val="0.12519588695992453"/>
          <c:w val="0.87424813422290304"/>
          <c:h val="0.5955486548043474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Лист1!$A$2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5987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Лист1!$A$1:$C$1</c15:sqref>
                  </c15:fullRef>
                </c:ext>
              </c:extLst>
              <c:f>Лист1!$B$1:$C$1</c:f>
              <c:strCache>
                <c:ptCount val="2"/>
                <c:pt idx="0">
                  <c:v> средняя зарплата в оптовой и розничной торговле</c:v>
                </c:pt>
                <c:pt idx="1">
                  <c:v>средняя зарплата по экономике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Лист1!$A$2:$C$2</c15:sqref>
                  </c15:fullRef>
                </c:ext>
              </c:extLst>
              <c:f>Лист1!$B$2:$C$2</c:f>
              <c:numCache>
                <c:formatCode>General</c:formatCode>
                <c:ptCount val="2"/>
                <c:pt idx="0">
                  <c:v>32</c:v>
                </c:pt>
                <c:pt idx="1">
                  <c:v>43.7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302090384"/>
        <c:axId val="3020907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rgbClr val="1F497D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rgbClr val="1F497D"/>
                      </a:solidFill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shade val="95000"/>
                                <a:satMod val="105000"/>
                              </a:schemeClr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Лист1!$A$1:$C$1</c15:sqref>
                        </c15:fullRef>
                        <c15:formulaRef>
                          <c15:sqref>Лист1!$B$1:$C$1</c15:sqref>
                        </c15:formulaRef>
                      </c:ext>
                    </c:extLst>
                    <c:strCache>
                      <c:ptCount val="2"/>
                      <c:pt idx="0">
                        <c:v> </c:v>
                      </c:pt>
                      <c:pt idx="1">
                        <c:v> средняя зарплата в оптовой и розничной торговле</c:v>
                      </c:pt>
                      <c:pt idx="2">
                        <c:v>средняя зарплата по экономике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Лист1!#REF!</c15:sqref>
                        </c15:fullRef>
                        <c15:formulaRef>
                          <c15:sqref>Лист1!#REF!</c15:sqref>
                        </c15:formulaRef>
                      </c:ext>
                    </c:extLst>
                  </c:numRef>
                </c:val>
              </c15:ser>
            </c15:filteredBarSeries>
          </c:ext>
        </c:extLst>
      </c:barChart>
      <c:catAx>
        <c:axId val="30209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090776"/>
        <c:crosses val="autoZero"/>
        <c:auto val="1"/>
        <c:lblAlgn val="ctr"/>
        <c:lblOffset val="100"/>
        <c:noMultiLvlLbl val="0"/>
      </c:catAx>
      <c:valAx>
        <c:axId val="302090776"/>
        <c:scaling>
          <c:orientation val="minMax"/>
          <c:max val="50"/>
          <c:min val="10"/>
        </c:scaling>
        <c:delete val="1"/>
        <c:axPos val="l"/>
        <c:numFmt formatCode="General" sourceLinked="1"/>
        <c:majorTickMark val="out"/>
        <c:minorTickMark val="none"/>
        <c:tickLblPos val="nextTo"/>
        <c:crossAx val="3020903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200" b="0"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95305134845047"/>
          <c:y val="0.18072593751361676"/>
          <c:w val="0.76830828553751207"/>
          <c:h val="0.584867657356007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оборот оптовой торговли</c:v>
                </c:pt>
              </c:strCache>
            </c:strRef>
          </c:tx>
          <c:spPr>
            <a:solidFill>
              <a:srgbClr val="5987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Лист1!$A$1:$C$1</c15:sqref>
                  </c15:fullRef>
                </c:ext>
              </c:extLst>
              <c:f>Лист1!$B$1:$C$1</c:f>
              <c:strCache>
                <c:ptCount val="2"/>
                <c:pt idx="0">
                  <c:v>2014</c:v>
                </c:pt>
                <c:pt idx="1">
                  <c:v>2015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Лист1!$A$2:$C$2</c15:sqref>
                  </c15:fullRef>
                </c:ext>
              </c:extLst>
              <c:f>Лист1!$B$2:$C$2</c:f>
              <c:numCache>
                <c:formatCode>0.0</c:formatCode>
                <c:ptCount val="2"/>
                <c:pt idx="0">
                  <c:v>3368</c:v>
                </c:pt>
                <c:pt idx="1">
                  <c:v>3428.1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оборот розничной торговли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Лист1!$A$1:$C$1</c15:sqref>
                  </c15:fullRef>
                </c:ext>
              </c:extLst>
              <c:f>Лист1!$B$1:$C$1</c:f>
              <c:strCache>
                <c:ptCount val="2"/>
                <c:pt idx="0">
                  <c:v>2014</c:v>
                </c:pt>
                <c:pt idx="1">
                  <c:v>2015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Лист1!$A$3:$C$3</c15:sqref>
                  </c15:fullRef>
                </c:ext>
              </c:extLst>
              <c:f>Лист1!$B$3:$C$3</c:f>
              <c:numCache>
                <c:formatCode>General</c:formatCode>
                <c:ptCount val="2"/>
                <c:pt idx="0">
                  <c:v>1017.6</c:v>
                </c:pt>
                <c:pt idx="1">
                  <c:v>1057.5999999999999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2091560"/>
        <c:axId val="301858680"/>
      </c:barChart>
      <c:catAx>
        <c:axId val="30209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858680"/>
        <c:crosses val="autoZero"/>
        <c:auto val="1"/>
        <c:lblAlgn val="ctr"/>
        <c:lblOffset val="100"/>
        <c:noMultiLvlLbl val="0"/>
      </c:catAx>
      <c:valAx>
        <c:axId val="301858680"/>
        <c:scaling>
          <c:orientation val="minMax"/>
        </c:scaling>
        <c:delete val="0"/>
        <c:axPos val="l"/>
        <c:numFmt formatCode="@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17375E">
                <a:alpha val="0"/>
              </a:srgb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091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6981327481944237E-2"/>
          <c:y val="0.90269177488542485"/>
          <c:w val="0.90334860115229509"/>
          <c:h val="9.31829624321533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200" b="0"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34840115072213E-2"/>
          <c:y val="0.40470809343545394"/>
          <c:w val="0.94427023315760528"/>
          <c:h val="0.41416394824935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млрд. руб.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fld id="{8E422C59-8B12-41CA-AE92-F18E8EBDCD2F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B6323D8-868A-4544-B3FD-223C258EA362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1683.8</c:v>
                </c:pt>
                <c:pt idx="1">
                  <c:v>1734.7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axId val="300749536"/>
        <c:axId val="300749928"/>
      </c:barChart>
      <c:catAx>
        <c:axId val="30074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defRPr>
            </a:pPr>
            <a:endParaRPr lang="ru-RU"/>
          </a:p>
        </c:txPr>
        <c:crossAx val="300749928"/>
        <c:crosses val="autoZero"/>
        <c:auto val="1"/>
        <c:lblAlgn val="ctr"/>
        <c:lblOffset val="100"/>
        <c:noMultiLvlLbl val="0"/>
      </c:catAx>
      <c:valAx>
        <c:axId val="300749928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0749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51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50237935039033E-2"/>
          <c:y val="0.37914826593341472"/>
          <c:w val="0.94427023315760528"/>
          <c:h val="0.41416394824935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млрд. руб.</c:v>
                </c:pt>
              </c:strCache>
            </c:strRef>
          </c:tx>
          <c:spPr>
            <a:solidFill>
              <a:srgbClr val="5987BF"/>
            </a:solidFill>
            <a:ln w="9525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5987BF"/>
              </a:solidFill>
              <a:ln w="9525">
                <a:noFill/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fld id="{8E422C59-8B12-41CA-AE92-F18E8EBDCD2F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B6323D8-868A-4544-B3FD-223C258EA362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19.702999999999999</c:v>
                </c:pt>
                <c:pt idx="1">
                  <c:v>20.300999999999998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axId val="300751496"/>
        <c:axId val="300751888"/>
      </c:barChart>
      <c:catAx>
        <c:axId val="30075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defRPr>
            </a:pPr>
            <a:endParaRPr lang="ru-RU"/>
          </a:p>
        </c:txPr>
        <c:crossAx val="300751888"/>
        <c:crosses val="autoZero"/>
        <c:auto val="1"/>
        <c:lblAlgn val="ctr"/>
        <c:lblOffset val="100"/>
        <c:noMultiLvlLbl val="0"/>
      </c:catAx>
      <c:valAx>
        <c:axId val="300751888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300751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51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algn="ctr" defTabSz="914400" rtl="0" eaLnBrk="1" latinLnBrk="0" hangingPunct="1">
              <a:defRPr lang="ru-RU" sz="1200" b="1" i="0" u="none" strike="noStrike" kern="1200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kern="1200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Индексы </a:t>
            </a:r>
            <a:r>
              <a:rPr lang="ru-RU" sz="1400" b="1" i="0" u="none" strike="noStrike" kern="1200" baseline="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цен на товары и услуги</a:t>
            </a:r>
            <a:endParaRPr lang="ru-RU" sz="1400" b="1" i="0" u="none" strike="noStrike" kern="1200" baseline="0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algn="ctr" defTabSz="914400" rtl="0" eaLnBrk="1" latinLnBrk="0" hangingPunct="1">
              <a:defRPr lang="ru-RU" sz="1200" dirty="0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400" b="1" i="0" u="none" strike="noStrike" kern="1200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1400" b="1" i="0" u="none" strike="noStrike" kern="1200" baseline="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декабре </a:t>
            </a:r>
            <a:r>
              <a:rPr lang="ru-RU" sz="1400" b="1" i="0" u="none" strike="noStrike" kern="1200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 декабрю предыдущего </a:t>
            </a:r>
            <a:r>
              <a:rPr lang="ru-RU" sz="1400" b="1" i="0" u="none" strike="noStrike" kern="1200" baseline="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года, %</a:t>
            </a:r>
            <a:endParaRPr lang="ru-RU" sz="1400" b="1" i="0" u="none" strike="noStrike" kern="1200" baseline="0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3656300181810088"/>
          <c:y val="1.5503379443100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algn="ctr" defTabSz="914400" rtl="0" eaLnBrk="1" latinLnBrk="0" hangingPunct="1">
            <a:defRPr lang="ru-RU" sz="1200" b="1" i="0" u="none" strike="noStrike" kern="1200" baseline="0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2476031068499676"/>
          <c:y val="0.19799301579103823"/>
          <c:w val="0.45089723792469438"/>
          <c:h val="0.67212343995424684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90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0419913642340752E-3"/>
                  <c:y val="-8.50894650791248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платные услуги населению</c:v>
                </c:pt>
                <c:pt idx="1">
                  <c:v>непродовольственные товары</c:v>
                </c:pt>
                <c:pt idx="2">
                  <c:v>продовольственные товары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1.085</c:v>
                </c:pt>
                <c:pt idx="1">
                  <c:v>1.1579999999999999</c:v>
                </c:pt>
                <c:pt idx="2">
                  <c:v>1.1459999999999999</c:v>
                </c:pt>
              </c:numCache>
            </c:numRef>
          </c:val>
        </c:ser>
        <c:ser>
          <c:idx val="2"/>
          <c:order val="2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190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0419913642340752E-3"/>
                  <c:y val="-2.3206485829059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222272395149891E-3"/>
                  <c:y val="-1.8313843506877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платные услуги населению</c:v>
                </c:pt>
                <c:pt idx="1">
                  <c:v>непродовольственные товары</c:v>
                </c:pt>
                <c:pt idx="2">
                  <c:v>продовольственные товары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1.1220000000000001</c:v>
                </c:pt>
                <c:pt idx="1">
                  <c:v>1.089</c:v>
                </c:pt>
                <c:pt idx="2">
                  <c:v>1.1839999999999999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2715560"/>
        <c:axId val="3027159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strCache>
                      <c:ptCount val="3"/>
                      <c:pt idx="0">
                        <c:v>платные услуги населению</c:v>
                      </c:pt>
                      <c:pt idx="1">
                        <c:v>непродовольственные товары</c:v>
                      </c:pt>
                      <c:pt idx="2">
                        <c:v>продовольственные товары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02715560"/>
        <c:scaling>
          <c:orientation val="minMax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715952"/>
        <c:crosses val="autoZero"/>
        <c:auto val="1"/>
        <c:lblAlgn val="ctr"/>
        <c:lblOffset val="100"/>
        <c:noMultiLvlLbl val="0"/>
      </c:catAx>
      <c:valAx>
        <c:axId val="30271595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one"/>
        <c:crossAx val="302715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912730016012527"/>
          <c:y val="0.87870763792685169"/>
          <c:w val="0.50794725795461937"/>
          <c:h val="0.121292230613300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6730887820532"/>
          <c:y val="2.5586843127084594E-2"/>
          <c:w val="0.86132686970575711"/>
          <c:h val="0.60663935398605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ИПЦ в декабре к декабрю прошлого года, %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54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Lbls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1.133</c:v>
                </c:pt>
                <c:pt idx="1">
                  <c:v>1.1319999999999999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ИПЦ за год к прошлому году, %</c:v>
                </c:pt>
              </c:strCache>
            </c:strRef>
          </c:tx>
          <c:spPr>
            <a:solidFill>
              <a:srgbClr val="5987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Лист1!$C$2:$C$3</c:f>
              <c:numCache>
                <c:formatCode>0.0%</c:formatCode>
                <c:ptCount val="2"/>
                <c:pt idx="0">
                  <c:v>1.083</c:v>
                </c:pt>
                <c:pt idx="1">
                  <c:v>1.1739999999999999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02716736"/>
        <c:axId val="302717128"/>
      </c:barChart>
      <c:catAx>
        <c:axId val="30271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717128"/>
        <c:crosses val="autoZero"/>
        <c:auto val="1"/>
        <c:lblAlgn val="ctr"/>
        <c:lblOffset val="100"/>
        <c:noMultiLvlLbl val="0"/>
      </c:catAx>
      <c:valAx>
        <c:axId val="302717128"/>
        <c:scaling>
          <c:orientation val="minMax"/>
          <c:min val="0.81200000000000006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71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316837379928129"/>
          <c:w val="1"/>
          <c:h val="0.179187679327894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98477349448185"/>
          <c:y val="3.9352582117998636E-2"/>
          <c:w val="0.58195197232355533"/>
          <c:h val="0.73732588851017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номинальная начисленная заработная плата, тыс. руб.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2225"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2225"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2225"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2225"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2225"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2225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40.700000000000003</c:v>
                </c:pt>
                <c:pt idx="1">
                  <c:v>43.7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304677736"/>
        <c:axId val="304678128"/>
      </c:barChart>
      <c:lineChart>
        <c:grouping val="standard"/>
        <c:varyColors val="0"/>
        <c:ser>
          <c:idx val="2"/>
          <c:order val="1"/>
          <c:tx>
            <c:strRef>
              <c:f>Лист1!$D$1</c:f>
              <c:strCache>
                <c:ptCount val="1"/>
                <c:pt idx="0">
                  <c:v>среднемесячная номинальная начисленная заработная плата (в % к предыдущему году)2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circle"/>
              <c:size val="9"/>
              <c:spPr>
                <a:solidFill>
                  <a:schemeClr val="accent1"/>
                </a:solidFill>
                <a:ln w="254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</c:dPt>
          <c:dPt>
            <c:idx val="5"/>
            <c:marker>
              <c:symbol val="circle"/>
              <c:size val="9"/>
              <c:spPr>
                <a:solidFill>
                  <a:schemeClr val="accent1"/>
                </a:solidFill>
                <a:ln w="254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</c:dPt>
          <c:dPt>
            <c:idx val="6"/>
            <c:marker>
              <c:symbol val="circle"/>
              <c:size val="9"/>
              <c:spPr>
                <a:solidFill>
                  <a:schemeClr val="accent1"/>
                </a:solidFill>
                <a:ln w="254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</c:dPt>
          <c:dLbls>
            <c:dLbl>
              <c:idx val="1"/>
              <c:layout>
                <c:manualLayout>
                  <c:x val="-4.889149139535455E-2"/>
                  <c:y val="-7.2384011972573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Лист1!$D$2:$D$3</c:f>
              <c:numCache>
                <c:formatCode>0.0%</c:formatCode>
                <c:ptCount val="2"/>
                <c:pt idx="0">
                  <c:v>1.1040000000000001</c:v>
                </c:pt>
                <c:pt idx="1">
                  <c:v>1.079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678912"/>
        <c:axId val="304678520"/>
      </c:lineChart>
      <c:catAx>
        <c:axId val="304677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678128"/>
        <c:crosses val="autoZero"/>
        <c:auto val="1"/>
        <c:lblAlgn val="ctr"/>
        <c:lblOffset val="100"/>
        <c:noMultiLvlLbl val="0"/>
      </c:catAx>
      <c:valAx>
        <c:axId val="304678128"/>
        <c:scaling>
          <c:orientation val="minMax"/>
          <c:max val="8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677736"/>
        <c:crosses val="autoZero"/>
        <c:crossBetween val="between"/>
      </c:valAx>
      <c:valAx>
        <c:axId val="304678520"/>
        <c:scaling>
          <c:orientation val="minMax"/>
          <c:max val="1.2"/>
          <c:min val="0.8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678912"/>
        <c:crosses val="max"/>
        <c:crossBetween val="between"/>
      </c:valAx>
      <c:catAx>
        <c:axId val="304678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4678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Оборот организаций</a:t>
            </a:r>
            <a:r>
              <a:rPr lang="ru-RU" sz="1400" b="1" baseline="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>
              <a:defRPr sz="1400" b="1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400" b="1" baseline="0" dirty="0" smtClean="0">
                <a:solidFill>
                  <a:schemeClr val="tx2">
                    <a:lumMod val="50000"/>
                  </a:schemeClr>
                </a:solidFill>
              </a:rPr>
              <a:t> млрд. руб.</a:t>
            </a:r>
          </a:p>
        </c:rich>
      </c:tx>
      <c:layout>
        <c:manualLayout>
          <c:xMode val="edge"/>
          <c:yMode val="edge"/>
          <c:x val="0.21118517243090065"/>
          <c:y val="3.707576368240546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3594952984216314"/>
          <c:w val="0.99896567746494003"/>
          <c:h val="0.568722356012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7362.8</c:v>
                </c:pt>
                <c:pt idx="1">
                  <c:v>8270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251929104"/>
        <c:axId val="25192949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spPr>
            <a:ln w="28575">
              <a:solidFill>
                <a:srgbClr val="4F81BD">
                  <a:lumMod val="75000"/>
                </a:srgbClr>
              </a:solidFill>
            </a:ln>
          </c:spPr>
          <c:marker>
            <c:symbol val="circle"/>
            <c:size val="9"/>
            <c:spPr>
              <a:solidFill>
                <a:srgbClr val="4F81BD">
                  <a:lumMod val="75000"/>
                </a:srgbClr>
              </a:solidFill>
              <a:ln>
                <a:solidFill>
                  <a:srgbClr val="4F81BD">
                    <a:lumMod val="75000"/>
                    <a:alpha val="98000"/>
                  </a:srgb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Лист1!$C$2:$C$3</c:f>
              <c:numCache>
                <c:formatCode>0.0%</c:formatCode>
                <c:ptCount val="2"/>
                <c:pt idx="0">
                  <c:v>1.095</c:v>
                </c:pt>
                <c:pt idx="1">
                  <c:v>1.0940000000000001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860288"/>
        <c:axId val="251929888"/>
      </c:lineChart>
      <c:catAx>
        <c:axId val="25192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251929496"/>
        <c:crosses val="autoZero"/>
        <c:auto val="1"/>
        <c:lblAlgn val="ctr"/>
        <c:lblOffset val="100"/>
        <c:noMultiLvlLbl val="0"/>
      </c:catAx>
      <c:valAx>
        <c:axId val="251929496"/>
        <c:scaling>
          <c:orientation val="minMax"/>
          <c:max val="15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251929104"/>
        <c:crosses val="autoZero"/>
        <c:crossBetween val="between"/>
      </c:valAx>
      <c:valAx>
        <c:axId val="251929888"/>
        <c:scaling>
          <c:orientation val="minMax"/>
          <c:min val="0"/>
        </c:scaling>
        <c:delete val="0"/>
        <c:axPos val="r"/>
        <c:numFmt formatCode="0.0%" sourceLinked="1"/>
        <c:majorTickMark val="out"/>
        <c:minorTickMark val="none"/>
        <c:tickLblPos val="none"/>
        <c:spPr>
          <a:ln>
            <a:noFill/>
          </a:ln>
        </c:spPr>
        <c:crossAx val="253860288"/>
        <c:crosses val="max"/>
        <c:crossBetween val="between"/>
      </c:valAx>
      <c:catAx>
        <c:axId val="253860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19298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2602116901225"/>
          <c:y val="4.3101301578098404E-2"/>
          <c:w val="0.64102003322397394"/>
          <c:h val="0.63416104576349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безработных, тыс. чел.</c:v>
                </c:pt>
              </c:strCache>
            </c:strRef>
          </c:tx>
          <c:spPr>
            <a:solidFill>
              <a:srgbClr val="5987BF"/>
            </a:solidFill>
            <a:ln w="9525"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5987BF"/>
              </a:solidFill>
              <a:ln w="9525"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5987BF"/>
              </a:solidFill>
              <a:ln w="9525"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5987BF"/>
              </a:solidFill>
              <a:ln w="9525"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5987BF"/>
              </a:solidFill>
              <a:ln w="9525">
                <a:noFill/>
              </a:ln>
              <a:effectLst/>
            </c:spPr>
          </c:dPt>
          <c:dLbls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10.3</c:v>
                </c:pt>
                <c:pt idx="1">
                  <c:v>13.5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304679696"/>
        <c:axId val="304680480"/>
      </c:barChart>
      <c:lineChart>
        <c:grouping val="standard"/>
        <c:varyColors val="0"/>
        <c:ser>
          <c:idx val="2"/>
          <c:order val="1"/>
          <c:tx>
            <c:strRef>
              <c:f>Лист1!$D$1</c:f>
              <c:strCache>
                <c:ptCount val="1"/>
                <c:pt idx="0">
                  <c:v>уровень безработицы (по методологии МОТ), %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9"/>
            <c:spPr>
              <a:solidFill>
                <a:schemeClr val="accent1">
                  <a:lumMod val="75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Pt>
            <c:idx val="3"/>
            <c:marker>
              <c:symbol val="circle"/>
              <c:size val="9"/>
              <c:spPr>
                <a:solidFill>
                  <a:schemeClr val="accent1">
                    <a:lumMod val="75000"/>
                  </a:schemeClr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prstDash val="sysDash"/>
                <a:round/>
              </a:ln>
              <a:effectLst/>
            </c:spPr>
          </c:dPt>
          <c:dPt>
            <c:idx val="4"/>
            <c:marker>
              <c:symbol val="circle"/>
              <c:size val="9"/>
              <c:spPr>
                <a:solidFill>
                  <a:schemeClr val="accent1">
                    <a:lumMod val="75000"/>
                  </a:schemeClr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prstDash val="sysDash"/>
                <a:round/>
              </a:ln>
              <a:effectLst/>
            </c:spPr>
          </c:dPt>
          <c:dPt>
            <c:idx val="5"/>
            <c:marker>
              <c:symbol val="circle"/>
              <c:size val="9"/>
              <c:spPr>
                <a:solidFill>
                  <a:schemeClr val="accent1">
                    <a:lumMod val="75000"/>
                  </a:schemeClr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prstDash val="sysDash"/>
                <a:round/>
              </a:ln>
              <a:effectLst/>
            </c:spPr>
          </c:dPt>
          <c:dPt>
            <c:idx val="6"/>
            <c:marker>
              <c:symbol val="circle"/>
              <c:size val="9"/>
              <c:spPr>
                <a:solidFill>
                  <a:schemeClr val="accent1">
                    <a:lumMod val="75000"/>
                  </a:schemeClr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prstDash val="sysDash"/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4.7711762185154029E-2"/>
                  <c:y val="-0.1088636093333036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169306584982621E-2"/>
                  <c:y val="2.0651681050182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464908836100398E-2"/>
                  <c:y val="-5.4117457806614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923693538506745E-2"/>
                  <c:y val="-4.9861254474040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758832348131431E-2"/>
                  <c:y val="-4.9861254474040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4234065413266235E-2"/>
                  <c:y val="-4.4256438265578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1.4</c:v>
                </c:pt>
                <c:pt idx="1">
                  <c:v>2.1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606272"/>
        <c:axId val="304680872"/>
      </c:lineChart>
      <c:catAx>
        <c:axId val="30467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680480"/>
        <c:crosses val="autoZero"/>
        <c:auto val="1"/>
        <c:lblAlgn val="ctr"/>
        <c:lblOffset val="100"/>
        <c:noMultiLvlLbl val="0"/>
      </c:catAx>
      <c:valAx>
        <c:axId val="304680480"/>
        <c:scaling>
          <c:orientation val="minMax"/>
          <c:max val="2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679696"/>
        <c:crosses val="autoZero"/>
        <c:crossBetween val="between"/>
      </c:valAx>
      <c:valAx>
        <c:axId val="304680872"/>
        <c:scaling>
          <c:orientation val="minMax"/>
          <c:max val="2.2000000000000002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606272"/>
        <c:crosses val="max"/>
        <c:crossBetween val="between"/>
      </c:valAx>
      <c:catAx>
        <c:axId val="303606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46808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797077122623515E-2"/>
          <c:y val="0.83775699223067479"/>
          <c:w val="0.87265819670830247"/>
          <c:h val="0.159261444115635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98477349448185"/>
          <c:y val="3.9352582117998636E-2"/>
          <c:w val="0.58195197232355533"/>
          <c:h val="0.61355071552336193"/>
        </c:manualLayout>
      </c:layout>
      <c:lineChart>
        <c:grouping val="standard"/>
        <c:varyColors val="0"/>
        <c:ser>
          <c:idx val="2"/>
          <c:order val="0"/>
          <c:tx>
            <c:strRef>
              <c:f>Лист1!$D$1</c:f>
              <c:strCache>
                <c:ptCount val="1"/>
                <c:pt idx="0">
                  <c:v>Реальная заработная плата, 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circle"/>
              <c:size val="9"/>
              <c:spPr>
                <a:solidFill>
                  <a:schemeClr val="accent1"/>
                </a:solidFill>
                <a:ln w="254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</c:dPt>
          <c:dPt>
            <c:idx val="5"/>
            <c:marker>
              <c:symbol val="circle"/>
              <c:size val="9"/>
              <c:spPr>
                <a:solidFill>
                  <a:schemeClr val="accent1"/>
                </a:solidFill>
                <a:ln w="254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</c:dPt>
          <c:dPt>
            <c:idx val="6"/>
            <c:marker>
              <c:symbol val="circle"/>
              <c:size val="9"/>
              <c:spPr>
                <a:solidFill>
                  <a:schemeClr val="accent1"/>
                </a:solidFill>
                <a:ln w="254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</c:dPt>
          <c:dLbls>
            <c:dLbl>
              <c:idx val="1"/>
              <c:layout>
                <c:manualLayout>
                  <c:x val="-4.889149139535455E-2"/>
                  <c:y val="-7.2384011972573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Лист1!$D$2:$D$3</c:f>
              <c:numCache>
                <c:formatCode>0.0%</c:formatCode>
                <c:ptCount val="2"/>
                <c:pt idx="0">
                  <c:v>1.0189999999999999</c:v>
                </c:pt>
                <c:pt idx="1">
                  <c:v>0.91900000000000004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A5BEDC"/>
              </a:solidFill>
              <a:prstDash val="dash"/>
              <a:round/>
            </a:ln>
            <a:effectLst/>
          </c:spPr>
        </c:dropLines>
        <c:marker val="1"/>
        <c:smooth val="0"/>
        <c:axId val="302210416"/>
        <c:axId val="302210808"/>
      </c:lineChart>
      <c:catAx>
        <c:axId val="30221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210808"/>
        <c:crosses val="autoZero"/>
        <c:auto val="1"/>
        <c:lblAlgn val="ctr"/>
        <c:lblOffset val="100"/>
        <c:noMultiLvlLbl val="0"/>
      </c:catAx>
      <c:valAx>
        <c:axId val="302210808"/>
        <c:scaling>
          <c:orientation val="minMax"/>
          <c:min val="0.5"/>
        </c:scaling>
        <c:delete val="0"/>
        <c:axPos val="l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21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442597466044215E-2"/>
          <c:y val="0.18245675478645312"/>
          <c:w val="0.67123781931756787"/>
          <c:h val="0.54052443535138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54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Lbls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435.7</c:v>
                </c:pt>
                <c:pt idx="1">
                  <c:v>394.7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3"/>
        <c:axId val="302999432"/>
        <c:axId val="303000216"/>
      </c:barChart>
      <c:catAx>
        <c:axId val="302999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000216"/>
        <c:crosses val="autoZero"/>
        <c:auto val="1"/>
        <c:lblAlgn val="ctr"/>
        <c:lblOffset val="100"/>
        <c:noMultiLvlLbl val="0"/>
      </c:catAx>
      <c:valAx>
        <c:axId val="303000216"/>
        <c:scaling>
          <c:orientation val="minMax"/>
          <c:max val="6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999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21412055024706"/>
          <c:y val="0.22173814720739249"/>
          <c:w val="0.79350519889728277"/>
          <c:h val="0.5501646507517461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Лист1!$A$2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5987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Лист1!$A$1:$C$1</c15:sqref>
                  </c15:fullRef>
                </c:ext>
              </c:extLst>
              <c:f>Лист1!$B$1:$C$1</c:f>
              <c:strCache>
                <c:ptCount val="2"/>
                <c:pt idx="0">
                  <c:v> средняя зарплата в строительстве</c:v>
                </c:pt>
                <c:pt idx="1">
                  <c:v>средняя зарплата по экономике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Лист1!$A$2:$C$2</c15:sqref>
                  </c15:fullRef>
                </c:ext>
              </c:extLst>
              <c:f>Лист1!$B$2:$C$2</c:f>
              <c:numCache>
                <c:formatCode>General</c:formatCode>
                <c:ptCount val="2"/>
                <c:pt idx="0">
                  <c:v>33.4</c:v>
                </c:pt>
                <c:pt idx="1">
                  <c:v>43.7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304986400"/>
        <c:axId val="3049867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solidFill>
                      <a:srgbClr val="1F497D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shade val="95000"/>
                                <a:satMod val="105000"/>
                              </a:schemeClr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Лист1!$A$1:$C$1</c15:sqref>
                        </c15:fullRef>
                        <c15:formulaRef>
                          <c15:sqref>Лист1!$B$1:$C$1</c15:sqref>
                        </c15:formulaRef>
                      </c:ext>
                    </c:extLst>
                    <c:strCache>
                      <c:ptCount val="2"/>
                      <c:pt idx="0">
                        <c:v> </c:v>
                      </c:pt>
                      <c:pt idx="1">
                        <c:v> средняя зарплата в строительстве</c:v>
                      </c:pt>
                      <c:pt idx="2">
                        <c:v>средняя зарплата по экономике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Лист1!#REF!</c15:sqref>
                        </c15:fullRef>
                        <c15:formulaRef>
                          <c15:sqref>Лист1!#REF!</c15:sqref>
                        </c15:formulaRef>
                      </c:ext>
                    </c:extLst>
                  </c:numRef>
                </c:val>
              </c15:ser>
            </c15:filteredBarSeries>
          </c:ext>
        </c:extLst>
      </c:barChart>
      <c:catAx>
        <c:axId val="30498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986792"/>
        <c:crosses val="autoZero"/>
        <c:auto val="1"/>
        <c:lblAlgn val="ctr"/>
        <c:lblOffset val="100"/>
        <c:noMultiLvlLbl val="0"/>
      </c:catAx>
      <c:valAx>
        <c:axId val="304986792"/>
        <c:scaling>
          <c:orientation val="minMax"/>
          <c:max val="50"/>
          <c:min val="10"/>
        </c:scaling>
        <c:delete val="1"/>
        <c:axPos val="l"/>
        <c:numFmt formatCode="General" sourceLinked="1"/>
        <c:majorTickMark val="out"/>
        <c:minorTickMark val="none"/>
        <c:tickLblPos val="nextTo"/>
        <c:crossAx val="30498640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200" b="0"/>
      </a:pPr>
      <a:endParaRPr lang="ru-RU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01268002441781"/>
          <c:y val="0.14237247040764689"/>
          <c:w val="0.83752286936962483"/>
          <c:h val="0.5809824780024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дек.2014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Лист1!$A$1:$C$1</c15:sqref>
                  </c15:fullRef>
                </c:ext>
              </c:extLst>
              <c:f>Лист1!$B$1:$C$1</c:f>
              <c:strCache>
                <c:ptCount val="2"/>
                <c:pt idx="0">
                  <c:v>численность работников организаций </c:v>
                </c:pt>
                <c:pt idx="1">
                  <c:v>число организаций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Лист1!$A$2:$C$2</c15:sqref>
                  </c15:fullRef>
                </c:ext>
              </c:extLst>
              <c:f>Лист1!$B$2:$C$2</c:f>
              <c:numCache>
                <c:formatCode>0.0</c:formatCode>
                <c:ptCount val="2"/>
                <c:pt idx="0">
                  <c:v>69.099999999999994</c:v>
                </c:pt>
                <c:pt idx="1">
                  <c:v>36.9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дек.2015</c:v>
                </c:pt>
              </c:strCache>
            </c:strRef>
          </c:tx>
          <c:spPr>
            <a:solidFill>
              <a:srgbClr val="5987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Лист1!$A$1:$C$1</c15:sqref>
                  </c15:fullRef>
                </c:ext>
              </c:extLst>
              <c:f>Лист1!$B$1:$C$1</c:f>
              <c:strCache>
                <c:ptCount val="2"/>
                <c:pt idx="0">
                  <c:v>численность работников организаций </c:v>
                </c:pt>
                <c:pt idx="1">
                  <c:v>число организаций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Лист1!$A$3:$C$3</c15:sqref>
                  </c15:fullRef>
                </c:ext>
              </c:extLst>
              <c:f>Лист1!$B$3:$C$3</c:f>
              <c:numCache>
                <c:formatCode>General</c:formatCode>
                <c:ptCount val="2"/>
                <c:pt idx="0">
                  <c:v>61.7</c:v>
                </c:pt>
                <c:pt idx="1">
                  <c:v>39.700000000000003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859464"/>
        <c:axId val="305646784"/>
      </c:barChart>
      <c:catAx>
        <c:axId val="30185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646784"/>
        <c:crosses val="autoZero"/>
        <c:auto val="1"/>
        <c:lblAlgn val="ctr"/>
        <c:lblOffset val="100"/>
        <c:noMultiLvlLbl val="0"/>
      </c:catAx>
      <c:valAx>
        <c:axId val="305646784"/>
        <c:scaling>
          <c:orientation val="minMax"/>
        </c:scaling>
        <c:delete val="1"/>
        <c:axPos val="l"/>
        <c:numFmt formatCode="@" sourceLinked="1"/>
        <c:majorTickMark val="out"/>
        <c:minorTickMark val="none"/>
        <c:tickLblPos val="nextTo"/>
        <c:crossAx val="3018594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34027746456671115"/>
          <c:y val="0.89410479562474621"/>
          <c:w val="0.51226896745438066"/>
          <c:h val="0.10174515219927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200" b="0"/>
      </a:pPr>
      <a:endParaRPr lang="ru-RU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15715223097109E-2"/>
          <c:y val="6.5280234218451902E-2"/>
          <c:w val="0.88986761811023618"/>
          <c:h val="0.72858401027105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</a:ln>
              <a:effectLst/>
            </c:spPr>
          </c:dPt>
          <c:dLbls>
            <c:dLbl>
              <c:idx val="8"/>
              <c:spPr>
                <a:noFill/>
                <a:ln w="28575" cap="flat" cmpd="sng" algn="ctr">
                  <a:noFill/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2583.5</c:v>
                </c:pt>
                <c:pt idx="1">
                  <c:v>3261.8</c:v>
                </c:pt>
                <c:pt idx="2">
                  <c:v>3030.7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-27"/>
        <c:axId val="305647960"/>
        <c:axId val="305648352"/>
      </c:barChart>
      <c:catAx>
        <c:axId val="305647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648352"/>
        <c:crosses val="autoZero"/>
        <c:auto val="1"/>
        <c:lblAlgn val="ctr"/>
        <c:lblOffset val="100"/>
        <c:noMultiLvlLbl val="0"/>
      </c:catAx>
      <c:valAx>
        <c:axId val="305648352"/>
        <c:scaling>
          <c:orientation val="minMax"/>
          <c:max val="42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05647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15715223097109E-2"/>
          <c:y val="6.5280234218451902E-2"/>
          <c:w val="0.88986761811023618"/>
          <c:h val="0.753399249588328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987BF"/>
            </a:solidFill>
            <a:ln w="9525"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5987BF"/>
              </a:solidFill>
              <a:ln w="9525"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5987BF"/>
              </a:solidFill>
              <a:ln w="9525"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5987BF"/>
              </a:solidFill>
              <a:ln w="9525"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5987BF"/>
              </a:solidFill>
              <a:ln w="9525"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5987BF"/>
              </a:solidFill>
              <a:ln w="9525"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5987BF"/>
              </a:solidFill>
              <a:ln w="9525">
                <a:noFill/>
              </a:ln>
              <a:effectLst/>
            </c:spPr>
          </c:dPt>
          <c:dLbls>
            <c:dLbl>
              <c:idx val="8"/>
              <c:spPr>
                <a:noFill/>
                <a:ln w="28575" cap="flat" cmpd="sng" algn="ctr">
                  <a:noFill/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24.1</c:v>
                </c:pt>
                <c:pt idx="1">
                  <c:v>24.3</c:v>
                </c:pt>
                <c:pt idx="2">
                  <c:v>24.7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-27"/>
        <c:axId val="305649136"/>
        <c:axId val="305649528"/>
      </c:barChart>
      <c:catAx>
        <c:axId val="30564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649528"/>
        <c:crosses val="autoZero"/>
        <c:auto val="1"/>
        <c:lblAlgn val="ctr"/>
        <c:lblOffset val="100"/>
        <c:noMultiLvlLbl val="0"/>
      </c:catAx>
      <c:valAx>
        <c:axId val="305649528"/>
        <c:scaling>
          <c:orientation val="minMax"/>
          <c:max val="4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2">
                <a:shade val="50000"/>
                <a:alpha val="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64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Цены на жилье на первичном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вторичном рынках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4 квартале 2013-2015 гг., тыс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. руб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56968719462182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36353838845277"/>
          <c:y val="0.35117035577646649"/>
          <c:w val="0.71486553475674408"/>
          <c:h val="0.43438836156411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г.</c:v>
                </c:pt>
              </c:strCache>
            </c:strRef>
          </c:tx>
          <c:spPr>
            <a:solidFill>
              <a:srgbClr val="5987B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987B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5987B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первичный рынок</c:v>
                </c:pt>
                <c:pt idx="1">
                  <c:v>вторичный рынок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95.3</c:v>
                </c:pt>
                <c:pt idx="1">
                  <c:v>86.1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г.</c:v>
                </c:pt>
              </c:strCache>
            </c:strRef>
          </c:tx>
          <c:spPr>
            <a:solidFill>
              <a:srgbClr val="7FA3C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FA3C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7FA3C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первичный рынок</c:v>
                </c:pt>
                <c:pt idx="1">
                  <c:v>вторичный рынок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96.7</c:v>
                </c:pt>
                <c:pt idx="1">
                  <c:v>90.6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г.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первичный рынок</c:v>
                </c:pt>
                <c:pt idx="1">
                  <c:v>вторичный рынок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92.6</c:v>
                </c:pt>
                <c:pt idx="1">
                  <c:v>82.4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9"/>
        <c:axId val="305231720"/>
        <c:axId val="305231328"/>
      </c:barChart>
      <c:catAx>
        <c:axId val="305231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68686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231328"/>
        <c:crosses val="autoZero"/>
        <c:auto val="1"/>
        <c:lblAlgn val="ctr"/>
        <c:lblOffset val="500"/>
        <c:noMultiLvlLbl val="0"/>
      </c:catAx>
      <c:valAx>
        <c:axId val="305231328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>
                <a:shade val="50000"/>
                <a:alpha val="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231720"/>
        <c:crosses val="autoZero"/>
        <c:crossBetween val="between"/>
        <c:majorUnit val="20"/>
        <c:min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358408018940762"/>
          <c:y val="0.11348837146188451"/>
          <c:w val="0.42439104234331787"/>
          <c:h val="0.886511628538115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Операции с недвижимым имуществом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1.2969999999999999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1.206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Гостиницы и рестораны</c:v>
                </c:pt>
              </c:strCache>
            </c:strRef>
          </c:tx>
          <c:spPr>
            <a:solidFill>
              <a:schemeClr val="accent1">
                <a:shade val="7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1.175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Транспорт и связь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1.127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1.1259999999999999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Обрабатывающие производства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1.089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Оптовая и розничная торговля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0.0%</c:formatCode>
                <c:ptCount val="1"/>
                <c:pt idx="0">
                  <c:v>1.0649999999999999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Производство и распределение электроэнергии, газа и воды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0.0%</c:formatCode>
                <c:ptCount val="1"/>
                <c:pt idx="0">
                  <c:v>1.008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solidFill>
              <a:schemeClr val="accent1">
                <a:tint val="4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Лист1!$J$2</c:f>
              <c:numCache>
                <c:formatCode>0.0%</c:formatCode>
                <c:ptCount val="1"/>
                <c:pt idx="0">
                  <c:v>0.97599999999999998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34"/>
        <c:axId val="253861072"/>
        <c:axId val="253861464"/>
      </c:barChart>
      <c:catAx>
        <c:axId val="2538610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868686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861464"/>
        <c:crosses val="autoZero"/>
        <c:auto val="1"/>
        <c:lblAlgn val="ctr"/>
        <c:lblOffset val="10"/>
        <c:noMultiLvlLbl val="0"/>
      </c:catAx>
      <c:valAx>
        <c:axId val="253861464"/>
        <c:scaling>
          <c:orientation val="minMax"/>
          <c:max val="1.5"/>
          <c:min val="0.8"/>
        </c:scaling>
        <c:delete val="1"/>
        <c:axPos val="t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25386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1">
          <a:solidFill>
            <a:schemeClr val="tx2">
              <a:lumMod val="50000"/>
            </a:schemeClr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8620205116016E-2"/>
          <c:y val="0.1603407071009576"/>
          <c:w val="0.8505166092656371"/>
          <c:h val="0.65609060262887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</c:dPt>
          <c:dLbls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523.29999999999995</c:v>
                </c:pt>
                <c:pt idx="1">
                  <c:v>521.29999999999995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253862248"/>
        <c:axId val="25386264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Индекс физического объема инвестиций в основной капитал, %</c:v>
                </c:pt>
              </c:strCache>
            </c:strRef>
          </c:tx>
          <c:spPr>
            <a:ln w="25400" cap="rnd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9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Pt>
            <c:idx val="3"/>
            <c:marker>
              <c:symbol val="circle"/>
              <c:size val="9"/>
              <c:spPr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accent1">
                    <a:lumMod val="75000"/>
                  </a:schemeClr>
                </a:solidFill>
                <a:prstDash val="solid"/>
                <a:round/>
              </a:ln>
              <a:effectLst/>
            </c:spPr>
          </c:dPt>
          <c:dPt>
            <c:idx val="4"/>
            <c:marker>
              <c:symbol val="circle"/>
              <c:size val="9"/>
              <c:spPr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accent1">
                    <a:lumMod val="75000"/>
                  </a:schemeClr>
                </a:solidFill>
                <a:prstDash val="solid"/>
                <a:round/>
              </a:ln>
              <a:effectLst/>
            </c:spPr>
          </c:dPt>
          <c:dPt>
            <c:idx val="5"/>
            <c:marker>
              <c:symbol val="circle"/>
              <c:size val="9"/>
              <c:spPr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accent1">
                    <a:lumMod val="75000"/>
                  </a:schemeClr>
                </a:solidFill>
                <a:prstDash val="solid"/>
                <a:round/>
              </a:ln>
              <a:effectLst/>
            </c:spPr>
          </c:dPt>
          <c:dPt>
            <c:idx val="6"/>
            <c:marker>
              <c:symbol val="circle"/>
              <c:size val="9"/>
              <c:spPr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accent1">
                    <a:lumMod val="75000"/>
                  </a:schemeClr>
                </a:solidFill>
                <a:prstDash val="solid"/>
                <a:round/>
              </a:ln>
              <a:effectLst/>
            </c:spPr>
          </c:dPt>
          <c:dPt>
            <c:idx val="7"/>
            <c:marker>
              <c:symbol val="circle"/>
              <c:size val="9"/>
              <c:spPr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accent1">
                    <a:lumMod val="75000"/>
                  </a:schemeClr>
                </a:solidFill>
                <a:prstDash val="solid"/>
                <a:round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Лист1!$C$2:$C$3</c:f>
              <c:numCache>
                <c:formatCode>0.0%</c:formatCode>
                <c:ptCount val="2"/>
                <c:pt idx="0">
                  <c:v>1.06</c:v>
                </c:pt>
                <c:pt idx="1">
                  <c:v>0.89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863424"/>
        <c:axId val="253863032"/>
      </c:lineChart>
      <c:catAx>
        <c:axId val="253862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862640"/>
        <c:crosses val="autoZero"/>
        <c:auto val="1"/>
        <c:lblAlgn val="ctr"/>
        <c:lblOffset val="100"/>
        <c:noMultiLvlLbl val="0"/>
      </c:catAx>
      <c:valAx>
        <c:axId val="253862640"/>
        <c:scaling>
          <c:orientation val="minMax"/>
          <c:max val="7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862248"/>
        <c:crosses val="autoZero"/>
        <c:crossBetween val="between"/>
      </c:valAx>
      <c:valAx>
        <c:axId val="253863032"/>
        <c:scaling>
          <c:orientation val="minMax"/>
          <c:max val="1.08"/>
          <c:min val="0"/>
        </c:scaling>
        <c:delete val="0"/>
        <c:axPos val="r"/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863424"/>
        <c:crosses val="max"/>
        <c:crossBetween val="between"/>
      </c:valAx>
      <c:catAx>
        <c:axId val="253863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3863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442597466044215E-2"/>
          <c:y val="5.2612891487952257E-2"/>
          <c:w val="0.86132686970575711"/>
          <c:h val="0.79093291562178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54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Lbls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20.3</c:v>
                </c:pt>
                <c:pt idx="1">
                  <c:v>13.8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3"/>
        <c:axId val="301105608"/>
        <c:axId val="301106000"/>
      </c:barChart>
      <c:catAx>
        <c:axId val="301105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106000"/>
        <c:crosses val="autoZero"/>
        <c:auto val="1"/>
        <c:lblAlgn val="ctr"/>
        <c:lblOffset val="100"/>
        <c:noMultiLvlLbl val="0"/>
      </c:catAx>
      <c:valAx>
        <c:axId val="3011060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10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442597466044215E-2"/>
          <c:y val="5.2612891487952257E-2"/>
          <c:w val="0.86132686970575711"/>
          <c:h val="0.79093291562178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54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</c:spPr>
          </c:dPt>
          <c:dLbls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29.9</c:v>
                </c:pt>
                <c:pt idx="1">
                  <c:v>19.3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3"/>
        <c:axId val="301106784"/>
        <c:axId val="301107176"/>
      </c:barChart>
      <c:catAx>
        <c:axId val="30110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107176"/>
        <c:crosses val="autoZero"/>
        <c:auto val="1"/>
        <c:lblAlgn val="ctr"/>
        <c:lblOffset val="100"/>
        <c:noMultiLvlLbl val="0"/>
      </c:catAx>
      <c:valAx>
        <c:axId val="3011071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10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152527241308577"/>
          <c:y val="7.0405262788304876E-2"/>
          <c:w val="0.39641465218769623"/>
          <c:h val="0.947211866538411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машины, оборудование, транспортные средства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1.248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металлы и изделия из них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0.78200000000000003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древесина и целлюлозно-бумажные изделия 77,7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0.77700000000000002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продукция химической промышленности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0.72199999999999998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продовольственные товары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0.623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минеральные продукты</c:v>
                </c:pt>
              </c:strCache>
            </c:strRef>
          </c:tx>
          <c:spPr>
            <a:solidFill>
              <a:schemeClr val="accent1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669467978642068E-3"/>
                  <c:y val="4.3089893415104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0.60899999999999999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34"/>
        <c:axId val="301107960"/>
        <c:axId val="301108352"/>
      </c:barChart>
      <c:catAx>
        <c:axId val="3011079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868686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108352"/>
        <c:crosses val="autoZero"/>
        <c:auto val="1"/>
        <c:lblAlgn val="ctr"/>
        <c:lblOffset val="10"/>
        <c:noMultiLvlLbl val="0"/>
      </c:catAx>
      <c:valAx>
        <c:axId val="301108352"/>
        <c:scaling>
          <c:orientation val="minMax"/>
          <c:min val="0.4"/>
        </c:scaling>
        <c:delete val="0"/>
        <c:axPos val="t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2">
                <a:lumMod val="50000"/>
                <a:alpha val="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2">
                    <a:lumMod val="50000"/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107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1">
          <a:solidFill>
            <a:schemeClr val="tx2">
              <a:lumMod val="50000"/>
            </a:schemeClr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06252758318469"/>
          <c:y val="7.0405262788304876E-2"/>
          <c:w val="0.40381549258128879"/>
          <c:h val="0.947211866538411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продукция химической промышленности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0.70799999999999996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машины, оборудование, транспортные средства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0.67700000000000005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металлы и изделия из них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8677871914569174E-3"/>
                  <c:y val="8.61662173471592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0.64800000000000002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древесина и целлюлозно-бумажные изделия 77,7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0.621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продовольственные товары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0.60699999999999998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текстиль, текстильные изделия, обувь</c:v>
                </c:pt>
              </c:strCache>
            </c:strRef>
          </c:tx>
          <c:spPr>
            <a:solidFill>
              <a:schemeClr val="accent1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0.53200000000000003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34"/>
        <c:axId val="301109136"/>
        <c:axId val="301210680"/>
      </c:barChart>
      <c:catAx>
        <c:axId val="301109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868686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210680"/>
        <c:crosses val="autoZero"/>
        <c:auto val="1"/>
        <c:lblAlgn val="ctr"/>
        <c:lblOffset val="10"/>
        <c:noMultiLvlLbl val="0"/>
      </c:catAx>
      <c:valAx>
        <c:axId val="301210680"/>
        <c:scaling>
          <c:orientation val="minMax"/>
          <c:min val="0.4"/>
        </c:scaling>
        <c:delete val="0"/>
        <c:axPos val="t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2">
                <a:lumMod val="50000"/>
                <a:alpha val="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2">
                    <a:lumMod val="50000"/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10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1">
          <a:solidFill>
            <a:schemeClr val="tx2">
              <a:lumMod val="50000"/>
            </a:schemeClr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491929468154333E-2"/>
          <c:y val="8.1445891529485309E-2"/>
          <c:w val="0.76301045915533194"/>
          <c:h val="0.796994216761158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Отгрузка в обрабатывающих производствах</c:v>
                </c:pt>
              </c:strCache>
            </c:strRef>
          </c:tx>
          <c:spPr>
            <a:solidFill>
              <a:srgbClr val="5987BF"/>
            </a:solidFill>
            <a:ln w="952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2089.6999999999998</c:v>
                </c:pt>
                <c:pt idx="1">
                  <c:v>2123.8000000000002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1212640"/>
        <c:axId val="301213032"/>
      </c:barChart>
      <c:catAx>
        <c:axId val="30121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  <a:latin typeface="+mn-lt"/>
              </a:defRPr>
            </a:pPr>
            <a:endParaRPr lang="ru-RU"/>
          </a:p>
        </c:txPr>
        <c:crossAx val="301213032"/>
        <c:crosses val="autoZero"/>
        <c:auto val="1"/>
        <c:lblAlgn val="ctr"/>
        <c:lblOffset val="100"/>
        <c:noMultiLvlLbl val="0"/>
      </c:catAx>
      <c:valAx>
        <c:axId val="301213032"/>
        <c:scaling>
          <c:orientation val="minMax"/>
          <c:max val="28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17375E">
                <a:alpha val="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tx1">
                    <a:alpha val="0"/>
                  </a:schemeClr>
                </a:solidFill>
              </a:defRPr>
            </a:pPr>
            <a:endParaRPr lang="ru-RU"/>
          </a:p>
        </c:txPr>
        <c:crossAx val="301212640"/>
        <c:crosses val="autoZero"/>
        <c:crossBetween val="between"/>
        <c:majorUnit val="100"/>
      </c:valAx>
      <c:spPr>
        <a:noFill/>
      </c:spPr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0.63345</cdr:x>
      <cdr:y>0.96341</cdr:y>
    </cdr:from>
    <cdr:to>
      <cdr:x>0.69921</cdr:x>
      <cdr:y>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515733" y="2575814"/>
          <a:ext cx="468790" cy="978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0.00364</cdr:x>
      <cdr:y>0.08356</cdr:y>
    </cdr:from>
    <cdr:to>
      <cdr:x>0.35777</cdr:x>
      <cdr:y>0.22973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22366" y="245043"/>
          <a:ext cx="2178691" cy="428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операции</a:t>
          </a:r>
        </a:p>
        <a:p xmlns:a="http://schemas.openxmlformats.org/drawingml/2006/main">
          <a:pPr algn="r"/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 с недвижимым имуществом</a:t>
          </a:r>
          <a:endParaRPr lang="ru-RU" sz="1100" b="1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0.1168</cdr:x>
      <cdr:y>0.41082</cdr:y>
    </cdr:from>
    <cdr:to>
      <cdr:x>0.35409</cdr:x>
      <cdr:y>0.49334</cdr:y>
    </cdr:to>
    <cdr:sp macro="" textlink="">
      <cdr:nvSpPr>
        <cdr:cNvPr id="4" name="TextBox 12"/>
        <cdr:cNvSpPr txBox="1"/>
      </cdr:nvSpPr>
      <cdr:spPr>
        <a:xfrm xmlns:a="http://schemas.openxmlformats.org/drawingml/2006/main">
          <a:off x="718581" y="1204703"/>
          <a:ext cx="1459864" cy="2419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tIns="36000" bIns="3600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транспорт и связь</a:t>
          </a:r>
          <a:endParaRPr lang="ru-RU" sz="1100" b="1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1.62543E-7</cdr:x>
      <cdr:y>0.71816</cdr:y>
    </cdr:from>
    <cdr:to>
      <cdr:x>0.35413</cdr:x>
      <cdr:y>0.80737</cdr:y>
    </cdr:to>
    <cdr:sp macro="" textlink="">
      <cdr:nvSpPr>
        <cdr:cNvPr id="5" name="TextBox 13"/>
        <cdr:cNvSpPr txBox="1"/>
      </cdr:nvSpPr>
      <cdr:spPr>
        <a:xfrm xmlns:a="http://schemas.openxmlformats.org/drawingml/2006/main">
          <a:off x="1" y="2105973"/>
          <a:ext cx="2178690" cy="2616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оптовая и розничная торговля</a:t>
          </a:r>
          <a:endParaRPr lang="ru-RU" sz="1100" b="1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0.15515</cdr:x>
      <cdr:y>0.91994</cdr:y>
    </cdr:from>
    <cdr:to>
      <cdr:x>0.35356</cdr:x>
      <cdr:y>0.99302</cdr:y>
    </cdr:to>
    <cdr:sp macro="" textlink="">
      <cdr:nvSpPr>
        <cdr:cNvPr id="6" name="TextBox 14"/>
        <cdr:cNvSpPr txBox="1"/>
      </cdr:nvSpPr>
      <cdr:spPr>
        <a:xfrm xmlns:a="http://schemas.openxmlformats.org/drawingml/2006/main">
          <a:off x="954519" y="2697676"/>
          <a:ext cx="1220665" cy="2143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t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100" b="1" dirty="0">
              <a:solidFill>
                <a:schemeClr val="tx2">
                  <a:lumMod val="50000"/>
                </a:schemeClr>
              </a:solidFill>
            </a:rPr>
            <a:t>с</a:t>
          </a:r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троительство</a:t>
          </a:r>
          <a:endParaRPr lang="ru-RU" sz="1100" b="1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0.61372</cdr:y>
    </cdr:from>
    <cdr:to>
      <cdr:x>0.35413</cdr:x>
      <cdr:y>0.70247</cdr:y>
    </cdr:to>
    <cdr:sp macro="" textlink="">
      <cdr:nvSpPr>
        <cdr:cNvPr id="7" name="TextBox 15"/>
        <cdr:cNvSpPr txBox="1"/>
      </cdr:nvSpPr>
      <cdr:spPr>
        <a:xfrm xmlns:a="http://schemas.openxmlformats.org/drawingml/2006/main">
          <a:off x="0" y="1799716"/>
          <a:ext cx="2178691" cy="26025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>
              <a:solidFill>
                <a:schemeClr val="tx2">
                  <a:lumMod val="50000"/>
                </a:schemeClr>
              </a:solidFill>
            </a:rPr>
            <a:t>о</a:t>
          </a:r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брабатывающие производства</a:t>
          </a:r>
          <a:endParaRPr lang="ru-RU" sz="1100" b="1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0.00364</cdr:x>
      <cdr:y>0.79743</cdr:y>
    </cdr:from>
    <cdr:to>
      <cdr:x>0.35777</cdr:x>
      <cdr:y>0.94437</cdr:y>
    </cdr:to>
    <cdr:sp macro="" textlink="">
      <cdr:nvSpPr>
        <cdr:cNvPr id="8" name="TextBox 15"/>
        <cdr:cNvSpPr txBox="1"/>
      </cdr:nvSpPr>
      <cdr:spPr>
        <a:xfrm xmlns:a="http://schemas.openxmlformats.org/drawingml/2006/main">
          <a:off x="22366" y="2338438"/>
          <a:ext cx="2178691" cy="4308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производство и распределение электроэнергии, газа и воды</a:t>
          </a:r>
          <a:endParaRPr lang="ru-RU" sz="1100" b="1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0.07322</cdr:x>
      <cdr:y>0.20384</cdr:y>
    </cdr:from>
    <cdr:to>
      <cdr:x>0.34913</cdr:x>
      <cdr:y>0.29826</cdr:y>
    </cdr:to>
    <cdr:sp macro="" textlink="">
      <cdr:nvSpPr>
        <cdr:cNvPr id="9" name="TextBox 14"/>
        <cdr:cNvSpPr txBox="1"/>
      </cdr:nvSpPr>
      <cdr:spPr>
        <a:xfrm xmlns:a="http://schemas.openxmlformats.org/drawingml/2006/main">
          <a:off x="450467" y="597751"/>
          <a:ext cx="1697462" cy="2768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tIns="72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здравоохранение</a:t>
          </a:r>
          <a:endParaRPr lang="ru-RU" sz="1100" b="1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0.18841</cdr:x>
      <cdr:y>0.51057</cdr:y>
    </cdr:from>
    <cdr:to>
      <cdr:x>0.3525</cdr:x>
      <cdr:y>0.59931</cdr:y>
    </cdr:to>
    <cdr:sp macro="" textlink="">
      <cdr:nvSpPr>
        <cdr:cNvPr id="10" name="TextBox 14"/>
        <cdr:cNvSpPr txBox="1"/>
      </cdr:nvSpPr>
      <cdr:spPr>
        <a:xfrm xmlns:a="http://schemas.openxmlformats.org/drawingml/2006/main">
          <a:off x="1159142" y="1497236"/>
          <a:ext cx="1009520" cy="2602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b="1" dirty="0">
              <a:solidFill>
                <a:schemeClr val="tx2">
                  <a:lumMod val="50000"/>
                </a:schemeClr>
              </a:solidFill>
            </a:rPr>
            <a:t>о</a:t>
          </a:r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бразование</a:t>
          </a:r>
          <a:endParaRPr lang="ru-RU" sz="1100" b="1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0.04981</cdr:x>
      <cdr:y>0.30953</cdr:y>
    </cdr:from>
    <cdr:to>
      <cdr:x>0.36015</cdr:x>
      <cdr:y>0.38262</cdr:y>
    </cdr:to>
    <cdr:sp macro="" textlink="">
      <cdr:nvSpPr>
        <cdr:cNvPr id="11" name="TextBox 14"/>
        <cdr:cNvSpPr txBox="1"/>
      </cdr:nvSpPr>
      <cdr:spPr>
        <a:xfrm xmlns:a="http://schemas.openxmlformats.org/drawingml/2006/main">
          <a:off x="306443" y="907669"/>
          <a:ext cx="1909284" cy="2143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b="1" dirty="0">
              <a:solidFill>
                <a:schemeClr val="tx2">
                  <a:lumMod val="50000"/>
                </a:schemeClr>
              </a:solidFill>
            </a:rPr>
            <a:t>г</a:t>
          </a:r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остиницы и рестораны</a:t>
          </a:r>
          <a:endParaRPr lang="ru-RU" sz="1100" b="1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0.91123</cdr:x>
      <cdr:y>0.52266</cdr:y>
    </cdr:from>
    <cdr:to>
      <cdr:x>0.98034</cdr:x>
      <cdr:y>0.59104</cdr:y>
    </cdr:to>
    <cdr:sp macro="" textlink="">
      <cdr:nvSpPr>
        <cdr:cNvPr id="2" name="Стрелка вниз 1"/>
        <cdr:cNvSpPr/>
      </cdr:nvSpPr>
      <cdr:spPr>
        <a:xfrm xmlns:a="http://schemas.openxmlformats.org/drawingml/2006/main" flipV="1">
          <a:off x="3830745" y="1651305"/>
          <a:ext cx="290513" cy="216024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0.31496</cdr:x>
      <cdr:y>0.23517</cdr:y>
    </cdr:from>
    <cdr:to>
      <cdr:x>0.38233</cdr:x>
      <cdr:y>0.32687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1292732" y="545097"/>
          <a:ext cx="276518" cy="212553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0.26233</cdr:x>
      <cdr:y>0.32836</cdr:y>
    </cdr:from>
    <cdr:to>
      <cdr:x>0.44612</cdr:x>
      <cdr:y>0.49135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76708" y="761121"/>
          <a:ext cx="754358" cy="377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accent3">
                  <a:lumMod val="75000"/>
                </a:schemeClr>
              </a:solidFill>
            </a:rPr>
            <a:t>+6,3%</a:t>
          </a:r>
          <a:endParaRPr lang="ru-RU" sz="1400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0.63118</cdr:x>
      <cdr:y>0.18519</cdr:y>
    </cdr:from>
    <cdr:to>
      <cdr:x>0.81496</cdr:x>
      <cdr:y>0.34819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70251" y="444664"/>
          <a:ext cx="661030" cy="391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accent3">
                  <a:lumMod val="75000"/>
                </a:schemeClr>
              </a:solidFill>
            </a:rPr>
            <a:t>+7,9%</a:t>
          </a:r>
          <a:endParaRPr lang="ru-RU" sz="1400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0.69436</cdr:x>
      <cdr:y>0.09349</cdr:y>
    </cdr:from>
    <cdr:to>
      <cdr:x>0.76173</cdr:x>
      <cdr:y>0.18519</cdr:y>
    </cdr:to>
    <cdr:sp macro="" textlink="">
      <cdr:nvSpPr>
        <cdr:cNvPr id="5" name="Стрелка вверх 4"/>
        <cdr:cNvSpPr/>
      </cdr:nvSpPr>
      <cdr:spPr>
        <a:xfrm xmlns:a="http://schemas.openxmlformats.org/drawingml/2006/main">
          <a:off x="2497499" y="224479"/>
          <a:ext cx="242320" cy="220185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0.75141</cdr:x>
      <cdr:y>0.32719</cdr:y>
    </cdr:from>
    <cdr:to>
      <cdr:x>0.93519</cdr:x>
      <cdr:y>0.49019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365358" y="817088"/>
          <a:ext cx="823095" cy="407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accent3">
                  <a:lumMod val="75000"/>
                </a:schemeClr>
              </a:solidFill>
            </a:rPr>
            <a:t>+7,5%</a:t>
          </a:r>
          <a:endParaRPr lang="ru-RU" sz="1400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0.8004</cdr:x>
      <cdr:y>0.23715</cdr:y>
    </cdr:from>
    <cdr:to>
      <cdr:x>0.86777</cdr:x>
      <cdr:y>0.32885</cdr:y>
    </cdr:to>
    <cdr:sp macro="" textlink="">
      <cdr:nvSpPr>
        <cdr:cNvPr id="5" name="Стрелка вверх 4"/>
        <cdr:cNvSpPr/>
      </cdr:nvSpPr>
      <cdr:spPr>
        <a:xfrm xmlns:a="http://schemas.openxmlformats.org/drawingml/2006/main">
          <a:off x="3584769" y="592229"/>
          <a:ext cx="301730" cy="229004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0.33764</cdr:x>
      <cdr:y>0.158</cdr:y>
    </cdr:from>
    <cdr:to>
      <cdr:x>0.50604</cdr:x>
      <cdr:y>0.29078</cdr:y>
    </cdr:to>
    <cdr:sp macro="" textlink="">
      <cdr:nvSpPr>
        <cdr:cNvPr id="6" name="TextBox 28"/>
        <cdr:cNvSpPr txBox="1"/>
      </cdr:nvSpPr>
      <cdr:spPr>
        <a:xfrm xmlns:a="http://schemas.openxmlformats.org/drawingml/2006/main">
          <a:off x="1512168" y="366238"/>
          <a:ext cx="754213" cy="3077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accent2">
                  <a:lumMod val="75000"/>
                </a:schemeClr>
              </a:solidFill>
            </a:rPr>
            <a:t>-10,2%</a:t>
          </a:r>
          <a:endParaRPr lang="ru-RU" sz="14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0.36979</cdr:x>
      <cdr:y>0.09587</cdr:y>
    </cdr:from>
    <cdr:to>
      <cdr:x>0.44057</cdr:x>
      <cdr:y>0.17274</cdr:y>
    </cdr:to>
    <cdr:sp macro="" textlink="">
      <cdr:nvSpPr>
        <cdr:cNvPr id="9" name="Стрелка вниз 8"/>
        <cdr:cNvSpPr/>
      </cdr:nvSpPr>
      <cdr:spPr>
        <a:xfrm xmlns:a="http://schemas.openxmlformats.org/drawingml/2006/main">
          <a:off x="1656184" y="222222"/>
          <a:ext cx="317002" cy="17817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0.79705</cdr:x>
      <cdr:y>0.03099</cdr:y>
    </cdr:from>
    <cdr:to>
      <cdr:x>0.85841</cdr:x>
      <cdr:y>0.1165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3773646" y="64564"/>
          <a:ext cx="290513" cy="17817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0.76044</cdr:x>
      <cdr:y>0.13993</cdr:y>
    </cdr:from>
    <cdr:to>
      <cdr:x>0.88713</cdr:x>
      <cdr:y>0.28765</cdr:y>
    </cdr:to>
    <cdr:sp macro="" textlink="">
      <cdr:nvSpPr>
        <cdr:cNvPr id="3" name="TextBox 28"/>
        <cdr:cNvSpPr txBox="1"/>
      </cdr:nvSpPr>
      <cdr:spPr>
        <a:xfrm xmlns:a="http://schemas.openxmlformats.org/drawingml/2006/main">
          <a:off x="3600305" y="291558"/>
          <a:ext cx="59984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accent2">
                  <a:lumMod val="75000"/>
                </a:schemeClr>
              </a:solidFill>
            </a:rPr>
            <a:t>-7,1%</a:t>
          </a:r>
          <a:endParaRPr lang="ru-RU" sz="14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0.79875</cdr:x>
      <cdr:y>0.10864</cdr:y>
    </cdr:from>
    <cdr:to>
      <cdr:x>0.86346</cdr:x>
      <cdr:y>0.21246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3412928" y="222393"/>
          <a:ext cx="276517" cy="212553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0.73134</cdr:x>
      <cdr:y>0.21233</cdr:y>
    </cdr:from>
    <cdr:to>
      <cdr:x>0.90788</cdr:x>
      <cdr:y>0.39689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124896" y="434664"/>
          <a:ext cx="754317" cy="377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accent3">
                  <a:lumMod val="75000"/>
                </a:schemeClr>
              </a:solidFill>
            </a:rPr>
            <a:t>+1,6%</a:t>
          </a:r>
          <a:endParaRPr lang="ru-RU" sz="1400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0.2402</cdr:x>
      <cdr:y>0.26076</cdr:y>
    </cdr:from>
    <cdr:to>
      <cdr:x>0.51175</cdr:x>
      <cdr:y>0.32505</cdr:y>
    </cdr:to>
    <cdr:sp macro="" textlink="">
      <cdr:nvSpPr>
        <cdr:cNvPr id="8" name="Полилиния 7"/>
        <cdr:cNvSpPr/>
      </cdr:nvSpPr>
      <cdr:spPr>
        <a:xfrm xmlns:a="http://schemas.openxmlformats.org/drawingml/2006/main">
          <a:off x="1255443" y="725166"/>
          <a:ext cx="1419322" cy="178786"/>
        </a:xfrm>
        <a:custGeom xmlns:a="http://schemas.openxmlformats.org/drawingml/2006/main">
          <a:avLst/>
          <a:gdLst>
            <a:gd name="connsiteX0" fmla="*/ 0 w 1163781"/>
            <a:gd name="connsiteY0" fmla="*/ 190035 h 201910"/>
            <a:gd name="connsiteX1" fmla="*/ 593766 w 1163781"/>
            <a:gd name="connsiteY1" fmla="*/ 30 h 201910"/>
            <a:gd name="connsiteX2" fmla="*/ 1163781 w 1163781"/>
            <a:gd name="connsiteY2" fmla="*/ 201910 h 201910"/>
            <a:gd name="connsiteX3" fmla="*/ 1163781 w 1163781"/>
            <a:gd name="connsiteY3" fmla="*/ 201910 h 201910"/>
            <a:gd name="connsiteX4" fmla="*/ 1163781 w 1163781"/>
            <a:gd name="connsiteY4" fmla="*/ 201910 h 20191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1163781" h="201910">
              <a:moveTo>
                <a:pt x="0" y="190035"/>
              </a:moveTo>
              <a:cubicBezTo>
                <a:pt x="199901" y="94043"/>
                <a:pt x="399803" y="-1949"/>
                <a:pt x="593766" y="30"/>
              </a:cubicBezTo>
              <a:cubicBezTo>
                <a:pt x="787729" y="2009"/>
                <a:pt x="1163781" y="201910"/>
                <a:pt x="1163781" y="201910"/>
              </a:cubicBezTo>
              <a:lnTo>
                <a:pt x="1163781" y="201910"/>
              </a:lnTo>
              <a:lnTo>
                <a:pt x="1163781" y="201910"/>
              </a:lnTo>
            </a:path>
          </a:pathLst>
        </a:custGeom>
        <a:noFill xmlns:a="http://schemas.openxmlformats.org/drawingml/2006/main"/>
        <a:ln xmlns:a="http://schemas.openxmlformats.org/drawingml/2006/main" w="31750">
          <a:gradFill flip="none" rotWithShape="1">
            <a:gsLst>
              <a:gs pos="96721">
                <a:schemeClr val="accent1">
                  <a:lumMod val="75000"/>
                </a:schemeClr>
              </a:gs>
              <a:gs pos="3000">
                <a:schemeClr val="accent1">
                  <a:lumMod val="40000"/>
                  <a:lumOff val="60000"/>
                </a:schemeClr>
              </a:gs>
              <a:gs pos="31000">
                <a:schemeClr val="accent1">
                  <a:lumMod val="100000"/>
                </a:schemeClr>
              </a:gs>
            </a:gsLst>
            <a:lin ang="0" scaled="1"/>
            <a:tileRect/>
          </a:gradFill>
          <a:tailEnd type="triangle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0.6003</cdr:x>
      <cdr:y>0.26076</cdr:y>
    </cdr:from>
    <cdr:to>
      <cdr:x>0.87185</cdr:x>
      <cdr:y>0.32505</cdr:y>
    </cdr:to>
    <cdr:sp macro="" textlink="">
      <cdr:nvSpPr>
        <cdr:cNvPr id="4" name="Полилиния 3"/>
        <cdr:cNvSpPr/>
      </cdr:nvSpPr>
      <cdr:spPr>
        <a:xfrm xmlns:a="http://schemas.openxmlformats.org/drawingml/2006/main">
          <a:off x="3137631" y="725166"/>
          <a:ext cx="1419321" cy="178786"/>
        </a:xfrm>
        <a:custGeom xmlns:a="http://schemas.openxmlformats.org/drawingml/2006/main">
          <a:avLst/>
          <a:gdLst>
            <a:gd name="connsiteX0" fmla="*/ 0 w 1163781"/>
            <a:gd name="connsiteY0" fmla="*/ 190035 h 201910"/>
            <a:gd name="connsiteX1" fmla="*/ 593766 w 1163781"/>
            <a:gd name="connsiteY1" fmla="*/ 30 h 201910"/>
            <a:gd name="connsiteX2" fmla="*/ 1163781 w 1163781"/>
            <a:gd name="connsiteY2" fmla="*/ 201910 h 201910"/>
            <a:gd name="connsiteX3" fmla="*/ 1163781 w 1163781"/>
            <a:gd name="connsiteY3" fmla="*/ 201910 h 201910"/>
            <a:gd name="connsiteX4" fmla="*/ 1163781 w 1163781"/>
            <a:gd name="connsiteY4" fmla="*/ 201910 h 20191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1163781" h="201910">
              <a:moveTo>
                <a:pt x="0" y="190035"/>
              </a:moveTo>
              <a:cubicBezTo>
                <a:pt x="199901" y="94043"/>
                <a:pt x="399803" y="-1949"/>
                <a:pt x="593766" y="30"/>
              </a:cubicBezTo>
              <a:cubicBezTo>
                <a:pt x="787729" y="2009"/>
                <a:pt x="1163781" y="201910"/>
                <a:pt x="1163781" y="201910"/>
              </a:cubicBezTo>
              <a:lnTo>
                <a:pt x="1163781" y="201910"/>
              </a:lnTo>
              <a:lnTo>
                <a:pt x="1163781" y="201910"/>
              </a:lnTo>
            </a:path>
          </a:pathLst>
        </a:custGeom>
        <a:noFill xmlns:a="http://schemas.openxmlformats.org/drawingml/2006/main"/>
        <a:ln xmlns:a="http://schemas.openxmlformats.org/drawingml/2006/main" w="31750">
          <a:gradFill flip="none" rotWithShape="1">
            <a:gsLst>
              <a:gs pos="96721">
                <a:schemeClr val="accent1">
                  <a:lumMod val="75000"/>
                </a:schemeClr>
              </a:gs>
              <a:gs pos="3000">
                <a:schemeClr val="accent1">
                  <a:lumMod val="40000"/>
                  <a:lumOff val="60000"/>
                </a:schemeClr>
              </a:gs>
              <a:gs pos="31000">
                <a:schemeClr val="accent1">
                  <a:lumMod val="100000"/>
                </a:schemeClr>
              </a:gs>
            </a:gsLst>
            <a:lin ang="0" scaled="1"/>
            <a:tileRect/>
          </a:gradFill>
          <a:tailEnd type="triangle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0.59594</cdr:x>
      <cdr:y>0.94864</cdr:y>
    </cdr:from>
    <cdr:to>
      <cdr:x>0.6617</cdr:x>
      <cdr:y>0.98523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067934" y="2796390"/>
          <a:ext cx="338537" cy="10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0.05315</cdr:x>
      <cdr:y>0.87525</cdr:y>
    </cdr:from>
    <cdr:to>
      <cdr:x>0.44718</cdr:x>
      <cdr:y>0.96922</cdr:y>
    </cdr:to>
    <cdr:sp macro="" textlink="">
      <cdr:nvSpPr>
        <cdr:cNvPr id="5" name="TextBox 13"/>
        <cdr:cNvSpPr txBox="1"/>
      </cdr:nvSpPr>
      <cdr:spPr>
        <a:xfrm xmlns:a="http://schemas.openxmlformats.org/drawingml/2006/main">
          <a:off x="273622" y="2580055"/>
          <a:ext cx="202848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200" b="1" dirty="0" smtClean="0">
              <a:solidFill>
                <a:schemeClr val="tx2">
                  <a:lumMod val="50000"/>
                </a:schemeClr>
              </a:solidFill>
            </a:rPr>
            <a:t>минеральные продукты</a:t>
          </a:r>
          <a:endParaRPr lang="ru-RU" sz="1200" b="1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0.63345</cdr:x>
      <cdr:y>0.96341</cdr:y>
    </cdr:from>
    <cdr:to>
      <cdr:x>0.69921</cdr:x>
      <cdr:y>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515733" y="2575814"/>
          <a:ext cx="468790" cy="978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0.00222</cdr:x>
      <cdr:y>0.84339</cdr:y>
    </cdr:from>
    <cdr:to>
      <cdr:x>0.49203</cdr:x>
      <cdr:y>1</cdr:y>
    </cdr:to>
    <cdr:sp macro="" textlink="">
      <cdr:nvSpPr>
        <cdr:cNvPr id="5" name="TextBox 13"/>
        <cdr:cNvSpPr txBox="1"/>
      </cdr:nvSpPr>
      <cdr:spPr>
        <a:xfrm xmlns:a="http://schemas.openxmlformats.org/drawingml/2006/main">
          <a:off x="11429" y="2516912"/>
          <a:ext cx="2521573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200" b="1" dirty="0" smtClean="0">
              <a:solidFill>
                <a:schemeClr val="tx2">
                  <a:lumMod val="50000"/>
                </a:schemeClr>
              </a:solidFill>
            </a:rPr>
            <a:t>текстиль, текстильные изделия,</a:t>
          </a:r>
        </a:p>
        <a:p xmlns:a="http://schemas.openxmlformats.org/drawingml/2006/main">
          <a:pPr algn="r"/>
          <a:r>
            <a:rPr lang="ru-RU" sz="1200" b="1" dirty="0" smtClean="0">
              <a:solidFill>
                <a:schemeClr val="tx2">
                  <a:lumMod val="50000"/>
                </a:schemeClr>
              </a:solidFill>
            </a:rPr>
            <a:t>обувь</a:t>
          </a:r>
          <a:endParaRPr lang="ru-RU" sz="1200" b="1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0.54457</cdr:x>
      <cdr:y>0.29028</cdr:y>
    </cdr:from>
    <cdr:to>
      <cdr:x>0.77784</cdr:x>
      <cdr:y>0.46435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1441" y="678849"/>
          <a:ext cx="823096" cy="407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accent3">
                  <a:lumMod val="75000"/>
                </a:schemeClr>
              </a:solidFill>
            </a:rPr>
            <a:t>+1,2%</a:t>
          </a:r>
          <a:endParaRPr lang="ru-RU" sz="1400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0.61229</cdr:x>
      <cdr:y>0.18217</cdr:y>
    </cdr:from>
    <cdr:to>
      <cdr:x>0.69781</cdr:x>
      <cdr:y>0.2801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2160412" y="426025"/>
          <a:ext cx="301730" cy="229004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0.72064</cdr:x>
      <cdr:y>0.19917</cdr:y>
    </cdr:from>
    <cdr:to>
      <cdr:x>0.90442</cdr:x>
      <cdr:y>0.36217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328840" y="461665"/>
          <a:ext cx="848935" cy="377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accent3">
                  <a:lumMod val="75000"/>
                </a:schemeClr>
              </a:solidFill>
            </a:rPr>
            <a:t>+4,4%</a:t>
          </a:r>
          <a:endParaRPr lang="ru-RU" sz="1400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0.78417</cdr:x>
      <cdr:y>0.12106</cdr:y>
    </cdr:from>
    <cdr:to>
      <cdr:x>0.85154</cdr:x>
      <cdr:y>0.21276</cdr:y>
    </cdr:to>
    <cdr:sp macro="" textlink="">
      <cdr:nvSpPr>
        <cdr:cNvPr id="5" name="Стрелка вверх 4"/>
        <cdr:cNvSpPr/>
      </cdr:nvSpPr>
      <cdr:spPr>
        <a:xfrm xmlns:a="http://schemas.openxmlformats.org/drawingml/2006/main">
          <a:off x="3622322" y="280597"/>
          <a:ext cx="311203" cy="212553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0.39663</cdr:x>
      <cdr:y>0.12332</cdr:y>
    </cdr:from>
    <cdr:to>
      <cdr:x>0.46742</cdr:x>
      <cdr:y>0.20861</cdr:y>
    </cdr:to>
    <cdr:sp macro="" textlink="">
      <cdr:nvSpPr>
        <cdr:cNvPr id="6" name="Стрелка вниз 5"/>
        <cdr:cNvSpPr/>
      </cdr:nvSpPr>
      <cdr:spPr>
        <a:xfrm xmlns:a="http://schemas.openxmlformats.org/drawingml/2006/main">
          <a:off x="1832154" y="285841"/>
          <a:ext cx="327000" cy="197695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0.25307</cdr:x>
      <cdr:y>0.17999</cdr:y>
    </cdr:from>
    <cdr:to>
      <cdr:x>0.32044</cdr:x>
      <cdr:y>0.27169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797913" y="399246"/>
          <a:ext cx="212417" cy="203402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0.21649</cdr:x>
      <cdr:y>0.26147</cdr:y>
    </cdr:from>
    <cdr:to>
      <cdr:x>0.40028</cdr:x>
      <cdr:y>0.42446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82597" y="579978"/>
          <a:ext cx="579488" cy="361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accent3">
                  <a:lumMod val="75000"/>
                </a:schemeClr>
              </a:solidFill>
            </a:rPr>
            <a:t>+12,8%</a:t>
          </a:r>
          <a:endParaRPr lang="ru-RU" sz="1400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0.63818</cdr:x>
      <cdr:y>0.10645</cdr:y>
    </cdr:from>
    <cdr:to>
      <cdr:x>0.82196</cdr:x>
      <cdr:y>0.26945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012188" y="236117"/>
          <a:ext cx="579456" cy="361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accent3">
                  <a:lumMod val="75000"/>
                </a:schemeClr>
              </a:solidFill>
            </a:rPr>
            <a:t>+7,9%</a:t>
          </a:r>
          <a:endParaRPr lang="ru-RU" sz="1400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0.68699</cdr:x>
      <cdr:y>0.02482</cdr:y>
    </cdr:from>
    <cdr:to>
      <cdr:x>0.75436</cdr:x>
      <cdr:y>0.11652</cdr:y>
    </cdr:to>
    <cdr:sp macro="" textlink="">
      <cdr:nvSpPr>
        <cdr:cNvPr id="5" name="Стрелка вверх 4"/>
        <cdr:cNvSpPr/>
      </cdr:nvSpPr>
      <cdr:spPr>
        <a:xfrm xmlns:a="http://schemas.openxmlformats.org/drawingml/2006/main">
          <a:off x="2166071" y="55054"/>
          <a:ext cx="212417" cy="203401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0.63913</cdr:x>
      <cdr:y>0.08587</cdr:y>
    </cdr:from>
    <cdr:to>
      <cdr:x>0.76898</cdr:x>
      <cdr:y>0.28455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2952334" y="212526"/>
          <a:ext cx="599817" cy="491729"/>
          <a:chOff x="2952328" y="212527"/>
          <a:chExt cx="599844" cy="491726"/>
        </a:xfrm>
      </cdr:grpSpPr>
      <cdr:sp macro="" textlink="">
        <cdr:nvSpPr>
          <cdr:cNvPr id="6" name="Стрелка вниз 5"/>
          <cdr:cNvSpPr/>
        </cdr:nvSpPr>
        <cdr:spPr>
          <a:xfrm xmlns:a="http://schemas.openxmlformats.org/drawingml/2006/main">
            <a:off x="3096344" y="212527"/>
            <a:ext cx="327000" cy="211091"/>
          </a:xfrm>
          <a:prstGeom xmlns:a="http://schemas.openxmlformats.org/drawingml/2006/main" prst="downArrow">
            <a:avLst/>
          </a:prstGeom>
        </cdr:spPr>
        <cdr:style>
          <a:lnRef xmlns:a="http://schemas.openxmlformats.org/drawingml/2006/main" idx="2">
            <a:schemeClr val="accent2">
              <a:shade val="50000"/>
            </a:schemeClr>
          </a:lnRef>
          <a:fillRef xmlns:a="http://schemas.openxmlformats.org/drawingml/2006/main" idx="1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/>
          </a:p>
        </cdr:txBody>
      </cdr:sp>
      <cdr:sp macro="" textlink="">
        <cdr:nvSpPr>
          <cdr:cNvPr id="7" name="TextBox 28"/>
          <cdr:cNvSpPr txBox="1"/>
        </cdr:nvSpPr>
        <cdr:spPr>
          <a:xfrm xmlns:a="http://schemas.openxmlformats.org/drawingml/2006/main">
            <a:off x="2952328" y="396476"/>
            <a:ext cx="599844" cy="30777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-5,5%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0.76384</cdr:x>
      <cdr:y>0.41273</cdr:y>
    </cdr:from>
    <cdr:to>
      <cdr:x>0.88363</cdr:x>
      <cdr:y>0.61615</cdr:y>
    </cdr:to>
    <cdr:grpSp>
      <cdr:nvGrpSpPr>
        <cdr:cNvPr id="8" name="Группа 7"/>
        <cdr:cNvGrpSpPr/>
      </cdr:nvGrpSpPr>
      <cdr:grpSpPr>
        <a:xfrm xmlns:a="http://schemas.openxmlformats.org/drawingml/2006/main">
          <a:off x="3528408" y="1021497"/>
          <a:ext cx="553346" cy="503460"/>
          <a:chOff x="3024336" y="212527"/>
          <a:chExt cx="553357" cy="503445"/>
        </a:xfrm>
      </cdr:grpSpPr>
      <cdr:sp macro="" textlink="">
        <cdr:nvSpPr>
          <cdr:cNvPr id="9" name="Стрелка вниз 8"/>
          <cdr:cNvSpPr/>
        </cdr:nvSpPr>
        <cdr:spPr>
          <a:xfrm xmlns:a="http://schemas.openxmlformats.org/drawingml/2006/main">
            <a:off x="3096344" y="212527"/>
            <a:ext cx="327000" cy="211091"/>
          </a:xfrm>
          <a:prstGeom xmlns:a="http://schemas.openxmlformats.org/drawingml/2006/main" prst="downArrow">
            <a:avLst/>
          </a:prstGeom>
        </cdr:spPr>
        <cdr:style>
          <a:lnRef xmlns:a="http://schemas.openxmlformats.org/drawingml/2006/main" idx="2">
            <a:schemeClr val="accent2">
              <a:shade val="50000"/>
            </a:schemeClr>
          </a:lnRef>
          <a:fillRef xmlns:a="http://schemas.openxmlformats.org/drawingml/2006/main" idx="1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/>
          </a:p>
        </cdr:txBody>
      </cdr:sp>
      <cdr:sp macro="" textlink="">
        <cdr:nvSpPr>
          <cdr:cNvPr id="10" name="TextBox 28"/>
          <cdr:cNvSpPr txBox="1"/>
        </cdr:nvSpPr>
        <cdr:spPr>
          <a:xfrm xmlns:a="http://schemas.openxmlformats.org/drawingml/2006/main">
            <a:off x="3024336" y="408195"/>
            <a:ext cx="553357" cy="30777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-13%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cdr:txBody>
      </cdr:sp>
    </cdr:grp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0.6264</cdr:x>
      <cdr:y>0.35297</cdr:y>
    </cdr:from>
    <cdr:to>
      <cdr:x>0.82656</cdr:x>
      <cdr:y>0.4673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208" y="991247"/>
          <a:ext cx="598247" cy="321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3">
                  <a:lumMod val="75000"/>
                </a:schemeClr>
              </a:solidFill>
            </a:rPr>
            <a:t>+3%</a:t>
          </a:r>
          <a:endParaRPr lang="ru-RU" sz="1400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0.67458</cdr:x>
      <cdr:y>0.26993</cdr:y>
    </cdr:from>
    <cdr:to>
      <cdr:x>0.7671</cdr:x>
      <cdr:y>0.34562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2016224" y="758053"/>
          <a:ext cx="276517" cy="212552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0.62913</cdr:x>
      <cdr:y>0.36559</cdr:y>
    </cdr:from>
    <cdr:to>
      <cdr:x>0.82929</cdr:x>
      <cdr:y>0.47992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80363" y="1026695"/>
          <a:ext cx="598246" cy="321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3">
                  <a:lumMod val="75000"/>
                </a:schemeClr>
              </a:solidFill>
            </a:rPr>
            <a:t>+3%</a:t>
          </a:r>
          <a:endParaRPr lang="ru-RU" sz="1400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0.68036</cdr:x>
      <cdr:y>0.29944</cdr:y>
    </cdr:from>
    <cdr:to>
      <cdr:x>0.77288</cdr:x>
      <cdr:y>0.37513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2033501" y="840908"/>
          <a:ext cx="276528" cy="212561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CBC20499-E21C-4267-A0C5-D7D52752F02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6400" cy="496888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2"/>
            <a:ext cx="2946400" cy="496888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04605137-0595-41B6-A3F0-4154A0907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9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7" y="4"/>
            <a:ext cx="2945659" cy="496331"/>
          </a:xfrm>
          <a:prstGeom prst="rect">
            <a:avLst/>
          </a:prstGeom>
        </p:spPr>
        <p:txBody>
          <a:bodyPr vert="horz" lIns="91298" tIns="45650" rIns="91298" bIns="4565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59" y="4"/>
            <a:ext cx="2945659" cy="496331"/>
          </a:xfrm>
          <a:prstGeom prst="rect">
            <a:avLst/>
          </a:prstGeom>
        </p:spPr>
        <p:txBody>
          <a:bodyPr vert="horz" lIns="91298" tIns="45650" rIns="91298" bIns="45650" rtlCol="0"/>
          <a:lstStyle>
            <a:lvl1pPr algn="r" latinLnBrk="0">
              <a:defRPr lang="ru-RU" sz="1200"/>
            </a:lvl1pPr>
          </a:lstStyle>
          <a:p>
            <a:fld id="{CFF5F7B4-1207-4F18-8C2C-3E9DBD6AFD50}" type="datetimeFigureOut">
              <a:t>11.04.2016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8" tIns="45650" rIns="91298" bIns="4565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63"/>
            <a:ext cx="5438140" cy="4466986"/>
          </a:xfrm>
          <a:prstGeom prst="rect">
            <a:avLst/>
          </a:prstGeom>
        </p:spPr>
        <p:txBody>
          <a:bodyPr vert="horz" lIns="91298" tIns="45650" rIns="91298" bIns="45650" rtlCol="0">
            <a:normAutofit/>
          </a:bodyPr>
          <a:lstStyle/>
          <a:p>
            <a:pPr lvl="0"/>
            <a:r>
              <a:rPr lang="ru-RU"/>
              <a:t>Щелкните здесь, чтобы изменить образцы стилей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7" y="9428593"/>
            <a:ext cx="2945659" cy="496331"/>
          </a:xfrm>
          <a:prstGeom prst="rect">
            <a:avLst/>
          </a:prstGeom>
        </p:spPr>
        <p:txBody>
          <a:bodyPr vert="horz" lIns="91298" tIns="45650" rIns="91298" bIns="4565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59" y="9428593"/>
            <a:ext cx="2945659" cy="496331"/>
          </a:xfrm>
          <a:prstGeom prst="rect">
            <a:avLst/>
          </a:prstGeom>
        </p:spPr>
        <p:txBody>
          <a:bodyPr vert="horz" lIns="91298" tIns="45650" rIns="91298" bIns="45650" rtlCol="0" anchor="b"/>
          <a:lstStyle>
            <a:lvl1pPr algn="r" latinLnBrk="0">
              <a:defRPr lang="ru-RU" sz="1200"/>
            </a:lvl1pPr>
          </a:lstStyle>
          <a:p>
            <a:fld id="{79ED3806-A51B-479B-9DFB-71085E555E6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76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42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6603" y="4747746"/>
            <a:ext cx="5438140" cy="4466986"/>
          </a:xfrm>
        </p:spPr>
        <p:txBody>
          <a:bodyPr/>
          <a:lstStyle/>
          <a:p>
            <a:pPr marL="170589" indent="-170589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570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02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52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54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675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49425" algn="just"/>
            <a:endParaRPr lang="ru-RU" sz="1100" i="1" dirty="0"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E005F-B6E8-48A8-B48A-178C801D4D12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7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51638" algn="just"/>
            <a:endParaRPr lang="ru-RU" sz="1300" dirty="0"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E005F-B6E8-48A8-B48A-178C801D4D12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98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76C3-BEBD-40BA-A6BE-2C045402724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822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7888" y="2095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86985" y="4027375"/>
            <a:ext cx="6566463" cy="6037908"/>
          </a:xfrm>
        </p:spPr>
        <p:txBody>
          <a:bodyPr>
            <a:noAutofit/>
          </a:bodyPr>
          <a:lstStyle/>
          <a:p>
            <a:pPr indent="449425"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484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7888" y="139700"/>
            <a:ext cx="4960937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-27141" y="3883379"/>
            <a:ext cx="6637836" cy="6613056"/>
          </a:xfrm>
        </p:spPr>
        <p:txBody>
          <a:bodyPr>
            <a:noAutofit/>
          </a:bodyPr>
          <a:lstStyle/>
          <a:p>
            <a:pPr marL="170589" indent="-170589" algn="just">
              <a:buFontTx/>
              <a:buChar char="-"/>
            </a:pPr>
            <a:endParaRPr lang="ru-RU" dirty="0">
              <a:latin typeface="Times New Roman"/>
              <a:ea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3873" y="9274839"/>
            <a:ext cx="2945659" cy="496331"/>
          </a:xfrm>
        </p:spPr>
        <p:txBody>
          <a:bodyPr/>
          <a:lstStyle/>
          <a:p>
            <a:fld id="{79ED3806-A51B-479B-9DFB-71085E555E6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050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086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76C3-BEBD-40BA-A6BE-2C045402724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8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6603" y="4747746"/>
            <a:ext cx="5438140" cy="4466986"/>
          </a:xfrm>
        </p:spPr>
        <p:txBody>
          <a:bodyPr/>
          <a:lstStyle/>
          <a:p>
            <a:pPr marL="170589" indent="-170589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0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27.10.2010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34D7-17EC-46BB-9DF5-5E435E555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www.megateks.net/images/imglib/SPB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" y="-101600"/>
            <a:ext cx="9148152" cy="335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2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27.10.2010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7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27.10.2010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27.10.2010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0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27.10.2010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8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27.10.2010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3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27.10.2010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1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27.10.2010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7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27.10.2010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9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27.10.2010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9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27.10.2010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6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27.10.2010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99E65-BC98-483A-8DDE-40B0893A43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7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t="1300" r="388" b="6454"/>
          <a:stretch/>
        </p:blipFill>
        <p:spPr>
          <a:xfrm>
            <a:off x="0" y="1203030"/>
            <a:ext cx="9144000" cy="4248472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98358"/>
            <a:ext cx="1079086" cy="1060796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58862" y="1100603"/>
            <a:ext cx="7026275" cy="2232248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Об итогах социально-экономического развития Санкт-Петербурга за 2015 </a:t>
            </a:r>
            <a:r>
              <a:rPr lang="ru-RU" altLang="ru-RU" sz="2400" b="1" smtClean="0">
                <a:solidFill>
                  <a:schemeClr val="bg1"/>
                </a:solidFill>
                <a:cs typeface="Arial" panose="020B0604020202020204" pitchFamily="34" charset="0"/>
              </a:rPr>
              <a:t>год </a:t>
            </a:r>
            <a:r>
              <a:rPr lang="ru-RU" altLang="ru-RU" sz="2400" b="1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altLang="ru-RU" sz="24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311352" y="5160331"/>
            <a:ext cx="5832648" cy="11521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endParaRPr lang="en-US" sz="18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 algn="r">
              <a:buFont typeface="Arial" pitchFamily="34" charset="0"/>
              <a:buNone/>
            </a:pPr>
            <a:r>
              <a:rPr lang="ru-RU" sz="1800" dirty="0" smtClean="0">
                <a:solidFill>
                  <a:schemeClr val="tx2"/>
                </a:solidFill>
                <a:cs typeface="Arial" panose="020B0604020202020204" pitchFamily="34" charset="0"/>
              </a:rPr>
              <a:t>Первый заместитель председателя </a:t>
            </a:r>
            <a:br>
              <a:rPr lang="ru-RU" sz="1800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2"/>
                </a:solidFill>
                <a:cs typeface="Arial" panose="020B0604020202020204" pitchFamily="34" charset="0"/>
              </a:rPr>
              <a:t>Комитета по экономической политике </a:t>
            </a:r>
            <a:br>
              <a:rPr lang="ru-RU" sz="1800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tx2"/>
                </a:solidFill>
                <a:cs typeface="Arial" panose="020B0604020202020204" pitchFamily="34" charset="0"/>
              </a:rPr>
              <a:t>и стратегическому планированию Санкт-Петербурга</a:t>
            </a:r>
          </a:p>
          <a:p>
            <a:pPr marL="0" indent="0" algn="r">
              <a:buFont typeface="Arial" pitchFamily="34" charset="0"/>
              <a:buNone/>
            </a:pPr>
            <a:r>
              <a:rPr lang="ru-RU" sz="20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Москаленко Валерий Николаевич</a:t>
            </a:r>
            <a:endParaRPr lang="ru-RU" sz="20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1718"/>
            <a:ext cx="828600" cy="87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8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952" cy="90513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92552" y="6492875"/>
            <a:ext cx="2133600" cy="365125"/>
          </a:xfrm>
        </p:spPr>
        <p:txBody>
          <a:bodyPr/>
          <a:lstStyle/>
          <a:p>
            <a:fld id="{4B299E65-BC98-483A-8DDE-40B0893A43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83768" y="101685"/>
            <a:ext cx="5472608" cy="704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effectLst/>
              </a:rPr>
              <a:t>ЗАРАБОТНАЯ ПЛАТА И РЫНОК ТРУДА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832" y="3740981"/>
            <a:ext cx="41681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Численность безработных и уровень безработицы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-180528" y="1095492"/>
            <a:ext cx="5509049" cy="2565095"/>
            <a:chOff x="-366338" y="935914"/>
            <a:chExt cx="5509049" cy="256509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366338" y="935914"/>
              <a:ext cx="50263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</a:rPr>
                <a:t>Номинальная заработная плата, тыс. руб. 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aphicFrame>
          <p:nvGraphicFramePr>
            <p:cNvPr id="8" name="Диаграмма 7"/>
            <p:cNvGraphicFramePr/>
            <p:nvPr>
              <p:extLst>
                <p:ext uri="{D42A27DB-BD31-4B8C-83A1-F6EECF244321}">
                  <p14:modId xmlns:p14="http://schemas.microsoft.com/office/powerpoint/2010/main" val="1484485326"/>
                </p:ext>
              </p:extLst>
            </p:nvPr>
          </p:nvGraphicFramePr>
          <p:xfrm>
            <a:off x="-57957" y="1243691"/>
            <a:ext cx="5200668" cy="22573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852454219"/>
              </p:ext>
            </p:extLst>
          </p:nvPr>
        </p:nvGraphicFramePr>
        <p:xfrm>
          <a:off x="250825" y="4129482"/>
          <a:ext cx="4613536" cy="2468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4427984" y="1095492"/>
            <a:ext cx="5267688" cy="2853126"/>
            <a:chOff x="-124977" y="935914"/>
            <a:chExt cx="5267688" cy="306915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-124977" y="935914"/>
              <a:ext cx="5026328" cy="331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</a:rPr>
                <a:t>Реальная заработная плата к предыдущему году, %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aphicFrame>
          <p:nvGraphicFramePr>
            <p:cNvPr id="18" name="Диаграмма 17"/>
            <p:cNvGraphicFramePr/>
            <p:nvPr>
              <p:extLst>
                <p:ext uri="{D42A27DB-BD31-4B8C-83A1-F6EECF244321}">
                  <p14:modId xmlns:p14="http://schemas.microsoft.com/office/powerpoint/2010/main" val="1739548021"/>
                </p:ext>
              </p:extLst>
            </p:nvPr>
          </p:nvGraphicFramePr>
          <p:xfrm>
            <a:off x="-57957" y="1628800"/>
            <a:ext cx="5200668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13" name="Прямоугольник 12"/>
          <p:cNvSpPr/>
          <p:nvPr/>
        </p:nvSpPr>
        <p:spPr>
          <a:xfrm>
            <a:off x="4732095" y="3988864"/>
            <a:ext cx="4104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Структура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использования денежных доходов населения в декабре 2015 года:</a:t>
            </a:r>
          </a:p>
          <a:p>
            <a:pPr marL="177800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55%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покупка товаров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и оплата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услуг</a:t>
            </a:r>
          </a:p>
          <a:p>
            <a:pPr marL="177800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18%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обязательные платежи и взносы</a:t>
            </a:r>
          </a:p>
          <a:p>
            <a:pPr marL="177800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18%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- сбережения</a:t>
            </a:r>
          </a:p>
          <a:p>
            <a:pPr marL="177800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9%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- покупка валюты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10800000">
            <a:off x="4600640" y="3774589"/>
            <a:ext cx="720080" cy="678865"/>
            <a:chOff x="2643173" y="5628494"/>
            <a:chExt cx="792088" cy="79208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2808038" y="5628494"/>
              <a:ext cx="627223" cy="792088"/>
              <a:chOff x="539552" y="5301208"/>
              <a:chExt cx="627223" cy="792088"/>
            </a:xfrm>
          </p:grpSpPr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1051517" y="5517232"/>
                <a:ext cx="0" cy="448801"/>
              </a:xfrm>
              <a:prstGeom prst="line">
                <a:avLst/>
              </a:prstGeom>
              <a:ln w="31750" cmpd="dbl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539552" y="5965240"/>
                <a:ext cx="511965" cy="793"/>
              </a:xfrm>
              <a:prstGeom prst="line">
                <a:avLst/>
              </a:prstGeom>
              <a:ln w="31750" cmpd="dbl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1166775" y="5301208"/>
                <a:ext cx="0" cy="792088"/>
              </a:xfrm>
              <a:prstGeom prst="line">
                <a:avLst/>
              </a:prstGeom>
              <a:ln w="31750" cmpd="dbl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643173" y="6420582"/>
              <a:ext cx="792088" cy="0"/>
            </a:xfrm>
            <a:prstGeom prst="line">
              <a:avLst/>
            </a:prstGeom>
            <a:ln w="31750" cmpd="dbl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7965571" y="4937580"/>
            <a:ext cx="835543" cy="650553"/>
            <a:chOff x="2643173" y="5628494"/>
            <a:chExt cx="792088" cy="792088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2808038" y="5628494"/>
              <a:ext cx="627223" cy="792088"/>
              <a:chOff x="539552" y="5301208"/>
              <a:chExt cx="627223" cy="792088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1051517" y="5517232"/>
                <a:ext cx="0" cy="448801"/>
              </a:xfrm>
              <a:prstGeom prst="line">
                <a:avLst/>
              </a:prstGeom>
              <a:ln w="31750" cmpd="dbl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539552" y="5965240"/>
                <a:ext cx="511965" cy="793"/>
              </a:xfrm>
              <a:prstGeom prst="line">
                <a:avLst/>
              </a:prstGeom>
              <a:ln w="31750" cmpd="dbl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1166775" y="5301208"/>
                <a:ext cx="0" cy="792088"/>
              </a:xfrm>
              <a:prstGeom prst="line">
                <a:avLst/>
              </a:prstGeom>
              <a:ln w="31750" cmpd="dbl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643173" y="6420582"/>
              <a:ext cx="792088" cy="0"/>
            </a:xfrm>
            <a:prstGeom prst="line">
              <a:avLst/>
            </a:prstGeom>
            <a:ln w="31750" cmpd="dbl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15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B299E65-BC98-483A-8DDE-40B0893A437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7968" y="0"/>
            <a:ext cx="9192448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17968" y="1066803"/>
            <a:ext cx="4805992" cy="2578221"/>
            <a:chOff x="-17968" y="1066803"/>
            <a:chExt cx="4805992" cy="257822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17968" y="1066803"/>
              <a:ext cx="45032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400" b="1" i="0" u="none" strike="noStrike" kern="1200" spc="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Объем  работ по виду деятельности </a:t>
              </a:r>
              <a:endParaRPr lang="ru-RU" sz="1400" b="1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>
                <a:defRPr sz="1400" b="1" i="0" u="none" strike="noStrike" kern="1200" spc="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</a:rPr>
                <a:t>«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Строительство», млрд. руб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</a:rPr>
                <a:t>. 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aphicFrame>
          <p:nvGraphicFramePr>
            <p:cNvPr id="10" name="Диаграмма 9"/>
            <p:cNvGraphicFramePr/>
            <p:nvPr>
              <p:extLst>
                <p:ext uri="{D42A27DB-BD31-4B8C-83A1-F6EECF244321}">
                  <p14:modId xmlns:p14="http://schemas.microsoft.com/office/powerpoint/2010/main" val="3153692140"/>
                </p:ext>
              </p:extLst>
            </p:nvPr>
          </p:nvGraphicFramePr>
          <p:xfrm>
            <a:off x="295357" y="1263720"/>
            <a:ext cx="4492667" cy="23813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1" name="TextBox 28"/>
          <p:cNvSpPr txBox="1"/>
          <p:nvPr/>
        </p:nvSpPr>
        <p:spPr>
          <a:xfrm>
            <a:off x="2674450" y="1842383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-7,1%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829115" y="1605102"/>
            <a:ext cx="290513" cy="17464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22370" y="3481586"/>
            <a:ext cx="4107868" cy="2756139"/>
            <a:chOff x="98777" y="4101861"/>
            <a:chExt cx="4107868" cy="2756139"/>
          </a:xfrm>
        </p:grpSpPr>
        <p:graphicFrame>
          <p:nvGraphicFramePr>
            <p:cNvPr id="13" name="Диаграмма 12"/>
            <p:cNvGraphicFramePr/>
            <p:nvPr>
              <p:extLst>
                <p:ext uri="{D42A27DB-BD31-4B8C-83A1-F6EECF244321}">
                  <p14:modId xmlns:p14="http://schemas.microsoft.com/office/powerpoint/2010/main" val="431025276"/>
                </p:ext>
              </p:extLst>
            </p:nvPr>
          </p:nvGraphicFramePr>
          <p:xfrm>
            <a:off x="110916" y="4456857"/>
            <a:ext cx="3978536" cy="24011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Box 6"/>
            <p:cNvSpPr txBox="1">
              <a:spLocks noChangeArrowheads="1"/>
            </p:cNvSpPr>
            <p:nvPr/>
          </p:nvSpPr>
          <p:spPr bwMode="auto">
            <a:xfrm>
              <a:off x="98777" y="4101861"/>
              <a:ext cx="41078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Заработная плата 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в строительстве,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тыс. 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руб. 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221801769"/>
              </p:ext>
            </p:extLst>
          </p:nvPr>
        </p:nvGraphicFramePr>
        <p:xfrm>
          <a:off x="4255534" y="3865272"/>
          <a:ext cx="4478698" cy="2497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4578256" y="3447263"/>
            <a:ext cx="4481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Численность работников и число организаций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в строительстве, тыс.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4430238" y="1117017"/>
            <a:ext cx="4462937" cy="1978617"/>
            <a:chOff x="6867186" y="784513"/>
            <a:chExt cx="2247735" cy="1874445"/>
          </a:xfrm>
        </p:grpSpPr>
        <p:grpSp>
          <p:nvGrpSpPr>
            <p:cNvPr id="35" name="Группа 34"/>
            <p:cNvGrpSpPr/>
            <p:nvPr/>
          </p:nvGrpSpPr>
          <p:grpSpPr>
            <a:xfrm rot="10800000">
              <a:off x="6867186" y="784513"/>
              <a:ext cx="393276" cy="422152"/>
              <a:chOff x="2643173" y="5628494"/>
              <a:chExt cx="792088" cy="792088"/>
            </a:xfrm>
          </p:grpSpPr>
          <p:grpSp>
            <p:nvGrpSpPr>
              <p:cNvPr id="42" name="Группа 41"/>
              <p:cNvGrpSpPr/>
              <p:nvPr/>
            </p:nvGrpSpPr>
            <p:grpSpPr>
              <a:xfrm>
                <a:off x="2808038" y="5628494"/>
                <a:ext cx="627223" cy="792088"/>
                <a:chOff x="539552" y="5301208"/>
                <a:chExt cx="627223" cy="792088"/>
              </a:xfrm>
            </p:grpSpPr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>
                  <a:off x="1051517" y="5517232"/>
                  <a:ext cx="0" cy="448801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flipV="1">
                  <a:off x="539552" y="5965240"/>
                  <a:ext cx="511965" cy="793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1166775" y="5301208"/>
                  <a:ext cx="0" cy="792088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2643173" y="6420582"/>
                <a:ext cx="792088" cy="0"/>
              </a:xfrm>
              <a:prstGeom prst="line">
                <a:avLst/>
              </a:prstGeom>
              <a:ln w="31750" cmpd="dbl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Группа 35"/>
            <p:cNvGrpSpPr/>
            <p:nvPr/>
          </p:nvGrpSpPr>
          <p:grpSpPr>
            <a:xfrm>
              <a:off x="8618273" y="2255453"/>
              <a:ext cx="496648" cy="403505"/>
              <a:chOff x="2643173" y="5628494"/>
              <a:chExt cx="792088" cy="792088"/>
            </a:xfrm>
          </p:grpSpPr>
          <p:grpSp>
            <p:nvGrpSpPr>
              <p:cNvPr id="37" name="Группа 36"/>
              <p:cNvGrpSpPr/>
              <p:nvPr/>
            </p:nvGrpSpPr>
            <p:grpSpPr>
              <a:xfrm>
                <a:off x="2808038" y="5628494"/>
                <a:ext cx="627223" cy="792088"/>
                <a:chOff x="539552" y="5301208"/>
                <a:chExt cx="627223" cy="792088"/>
              </a:xfrm>
            </p:grpSpPr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>
                  <a:off x="1051517" y="5517232"/>
                  <a:ext cx="0" cy="448801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 flipV="1">
                  <a:off x="539552" y="5965240"/>
                  <a:ext cx="511965" cy="793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>
                  <a:off x="1166775" y="5301208"/>
                  <a:ext cx="0" cy="792088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2643173" y="6420582"/>
                <a:ext cx="792088" cy="0"/>
              </a:xfrm>
              <a:prstGeom prst="line">
                <a:avLst/>
              </a:prstGeom>
              <a:ln w="31750" cmpd="dbl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Прямоугольник 47"/>
          <p:cNvSpPr/>
          <p:nvPr/>
        </p:nvSpPr>
        <p:spPr>
          <a:xfrm>
            <a:off x="4547372" y="1279752"/>
            <a:ext cx="4483670" cy="1815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В структуре объема работ по виду деятельности «Строительство»:</a:t>
            </a:r>
          </a:p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72,2%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- производство общестроительных работ (здания и сооружения)</a:t>
            </a:r>
          </a:p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13,4%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- монтаж инженерного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оборудования зданий и сооружений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3,5%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- строительство дорог</a:t>
            </a:r>
          </a:p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3,1%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подготовительные работы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992" y="-25898"/>
            <a:ext cx="9151897" cy="90671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323238" y="191200"/>
            <a:ext cx="311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СТРОИТЕЛЬСТВО</a:t>
            </a:r>
            <a:endParaRPr lang="ru-RU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747"/>
            <a:ext cx="9144000" cy="90593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B299E65-BC98-483A-8DDE-40B0893A437C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2334231" y="67525"/>
            <a:ext cx="3096344" cy="704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bg1"/>
                </a:solidFill>
                <a:effectLst/>
                <a:ea typeface="+mn-ea"/>
                <a:cs typeface="Times New Roman" panose="02020603050405020304" pitchFamily="18" charset="0"/>
              </a:rPr>
              <a:t>ЖИЛИЩНЫЙ ФОНД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853778" y="1271035"/>
            <a:ext cx="4104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2015 году в рамках реализации целевой жилищной программы «Молодежи – доступное жилье» жилищные условия улучшили </a:t>
            </a:r>
          </a:p>
          <a:p>
            <a:pPr lvl="0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3197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молодых семей:</a:t>
            </a:r>
          </a:p>
          <a:p>
            <a:pPr lvl="0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2661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семье – предоставлены выплаты для приобретения и строительства жилья </a:t>
            </a:r>
          </a:p>
          <a:p>
            <a:pPr lvl="0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450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семьям выданы беспроцентные целевые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жилищные займы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86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молодых семей приобрели жилые помещения на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условиях беспроцентной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рассрочки</a:t>
            </a:r>
          </a:p>
        </p:txBody>
      </p:sp>
      <p:grpSp>
        <p:nvGrpSpPr>
          <p:cNvPr id="56" name="Группа 55"/>
          <p:cNvGrpSpPr/>
          <p:nvPr/>
        </p:nvGrpSpPr>
        <p:grpSpPr>
          <a:xfrm rot="10800000">
            <a:off x="4572000" y="1106702"/>
            <a:ext cx="720080" cy="678865"/>
            <a:chOff x="2643173" y="5628494"/>
            <a:chExt cx="792088" cy="792088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2808038" y="5628494"/>
              <a:ext cx="627223" cy="792088"/>
              <a:chOff x="539552" y="5301208"/>
              <a:chExt cx="627223" cy="792088"/>
            </a:xfrm>
          </p:grpSpPr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1051517" y="5517232"/>
                <a:ext cx="0" cy="448801"/>
              </a:xfrm>
              <a:prstGeom prst="line">
                <a:avLst/>
              </a:prstGeom>
              <a:ln w="31750" cmpd="dbl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flipV="1">
                <a:off x="539552" y="5965240"/>
                <a:ext cx="511965" cy="793"/>
              </a:xfrm>
              <a:prstGeom prst="line">
                <a:avLst/>
              </a:prstGeom>
              <a:ln w="31750" cmpd="dbl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1166775" y="5301208"/>
                <a:ext cx="0" cy="792088"/>
              </a:xfrm>
              <a:prstGeom prst="line">
                <a:avLst/>
              </a:prstGeom>
              <a:ln w="31750" cmpd="dbl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Прямая соединительная линия 57"/>
            <p:cNvCxnSpPr/>
            <p:nvPr/>
          </p:nvCxnSpPr>
          <p:spPr>
            <a:xfrm>
              <a:off x="2643173" y="6420582"/>
              <a:ext cx="792088" cy="0"/>
            </a:xfrm>
            <a:prstGeom prst="line">
              <a:avLst/>
            </a:prstGeom>
            <a:ln w="31750" cmpd="dbl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Группа 61"/>
          <p:cNvGrpSpPr/>
          <p:nvPr/>
        </p:nvGrpSpPr>
        <p:grpSpPr>
          <a:xfrm>
            <a:off x="8057632" y="2921832"/>
            <a:ext cx="835543" cy="650553"/>
            <a:chOff x="2643173" y="5628494"/>
            <a:chExt cx="792088" cy="792088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2808038" y="5628494"/>
              <a:ext cx="627223" cy="792088"/>
              <a:chOff x="539552" y="5301208"/>
              <a:chExt cx="627223" cy="792088"/>
            </a:xfrm>
          </p:grpSpPr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1051517" y="5517232"/>
                <a:ext cx="0" cy="448801"/>
              </a:xfrm>
              <a:prstGeom prst="line">
                <a:avLst/>
              </a:prstGeom>
              <a:ln w="31750" cmpd="dbl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flipV="1">
                <a:off x="539552" y="5965240"/>
                <a:ext cx="511965" cy="793"/>
              </a:xfrm>
              <a:prstGeom prst="line">
                <a:avLst/>
              </a:prstGeom>
              <a:ln w="31750" cmpd="dbl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1166775" y="5301208"/>
                <a:ext cx="0" cy="792088"/>
              </a:xfrm>
              <a:prstGeom prst="line">
                <a:avLst/>
              </a:prstGeom>
              <a:ln w="31750" cmpd="dbl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Прямая соединительная линия 63"/>
            <p:cNvCxnSpPr/>
            <p:nvPr/>
          </p:nvCxnSpPr>
          <p:spPr>
            <a:xfrm>
              <a:off x="2643173" y="6420582"/>
              <a:ext cx="792088" cy="0"/>
            </a:xfrm>
            <a:prstGeom prst="line">
              <a:avLst/>
            </a:prstGeom>
            <a:ln w="31750" cmpd="dbl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0" y="1106703"/>
            <a:ext cx="464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Ввод в действие жилых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домов, 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. кв.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м.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2077" y="3720133"/>
            <a:ext cx="4711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Обеспеченность общей площадью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жилья,</a:t>
            </a:r>
          </a:p>
          <a:p>
            <a:pPr algn="ctr">
              <a:defRPr sz="1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кв. м. на чел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. (оценка КЭПСП)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204332568"/>
              </p:ext>
            </p:extLst>
          </p:nvPr>
        </p:nvGraphicFramePr>
        <p:xfrm>
          <a:off x="95719" y="1484814"/>
          <a:ext cx="4277702" cy="208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596562226"/>
              </p:ext>
            </p:extLst>
          </p:nvPr>
        </p:nvGraphicFramePr>
        <p:xfrm>
          <a:off x="4498754" y="4359598"/>
          <a:ext cx="4272840" cy="1934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20973055"/>
              </p:ext>
            </p:extLst>
          </p:nvPr>
        </p:nvGraphicFramePr>
        <p:xfrm>
          <a:off x="-468560" y="3711946"/>
          <a:ext cx="5226741" cy="2780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6863" y="595573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2013    2014    2015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9071" y="595573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2013    2014    2015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0593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B299E65-BC98-483A-8DDE-40B0893A437C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7968" y="0"/>
            <a:ext cx="9192448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9752" y="200946"/>
            <a:ext cx="682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АДРЕСНАЯ ИНВЕСТИЦИОННАЯ ПРОГРАММА</a:t>
            </a:r>
            <a:endParaRPr lang="ru-RU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038239"/>
              </p:ext>
            </p:extLst>
          </p:nvPr>
        </p:nvGraphicFramePr>
        <p:xfrm>
          <a:off x="250825" y="1125538"/>
          <a:ext cx="8642350" cy="53175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80236"/>
                <a:gridCol w="1660819"/>
                <a:gridCol w="2376264"/>
                <a:gridCol w="1953752"/>
                <a:gridCol w="1071279"/>
              </a:tblGrid>
              <a:tr h="84220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Отрасль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Введенные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объекты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Профинансировано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Доля в структуре АИП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89656"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Транспорт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 2 объектам работы завершены</a:t>
                      </a:r>
                      <a:endParaRPr lang="ru-RU" sz="14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16,7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млрд.руб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26,3%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42"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Дорожное хозяйство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 объекта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11,0 млрд. руб.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17,4%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42"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Коммунальное хозяйство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 объекта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9,8 млрд. руб.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15,5%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42"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объект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6,7 млрд. руб.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10,5%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17"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Другие общегосударственные вопросы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 объекта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6,6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млрд.руб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10,4%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42">
                <a:tc row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Общее 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объект на 1125 мест</a:t>
                      </a:r>
                      <a:endParaRPr lang="ru-RU" sz="14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4,6 млрд. руб.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7,5%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33">
                <a:tc vMerge="1"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Дошкольное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 объектов на 1465 мест</a:t>
                      </a:r>
                      <a:endParaRPr lang="ru-RU" sz="14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466"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Здравоохранение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 объекта,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в </a:t>
                      </a:r>
                      <a:r>
                        <a:rPr lang="ru-RU" sz="14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т.ч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.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больница на 600 коек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2,2 млрд. руб.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3,4%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50"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 объекта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0,6 млрд. руб.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0,9%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36"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Обеспечение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пожарной безопасности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объект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0,04 млрд. руб.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0,1%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50"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Прочее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5,1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млрд.руб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8,0%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42"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ИТОГО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86,4% - исполнение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63,3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</a:rPr>
                        <a:t>млрд.руб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1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770" y="-274328"/>
            <a:ext cx="9875540" cy="740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96797804"/>
              </p:ext>
            </p:extLst>
          </p:nvPr>
        </p:nvGraphicFramePr>
        <p:xfrm>
          <a:off x="404074" y="950181"/>
          <a:ext cx="3663870" cy="2468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97" y="0"/>
            <a:ext cx="9151897" cy="90671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5306" y="6601504"/>
            <a:ext cx="2441391" cy="2407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1996" y="54123"/>
            <a:ext cx="5348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ВАЛОВОЙ РЕГИОНАЛЬНЫЙ </a:t>
            </a:r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ПРОДУКТ И ОБОРОТ ОРГАНИЗАЦИЙ</a:t>
            </a:r>
            <a:endParaRPr lang="ru-RU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/>
          </p:nvPr>
        </p:nvGraphicFramePr>
        <p:xfrm>
          <a:off x="539552" y="4130043"/>
          <a:ext cx="1317017" cy="2355156"/>
        </p:xfrm>
        <a:graphic>
          <a:graphicData uri="http://schemas.openxmlformats.org/drawingml/2006/table">
            <a:tbl>
              <a:tblPr firstRow="1" firstCol="1" bandRow="1"/>
              <a:tblGrid>
                <a:gridCol w="1317017"/>
              </a:tblGrid>
              <a:tr h="302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23,8%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676B0"/>
                    </a:solidFill>
                  </a:tcPr>
                </a:tc>
              </a:tr>
              <a:tr h="286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21,4%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E89BE"/>
                    </a:solidFill>
                  </a:tcPr>
                </a:tc>
              </a:tr>
              <a:tr h="302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19,3%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A9DC8"/>
                    </a:solidFill>
                  </a:tcPr>
                </a:tc>
              </a:tr>
              <a:tr h="286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11,8%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8A8CE"/>
                    </a:solidFill>
                  </a:tcPr>
                </a:tc>
              </a:tr>
              <a:tr h="302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C3DF"/>
                    </a:solidFill>
                  </a:tcPr>
                </a:tc>
              </a:tr>
              <a:tr h="2860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5,1%</a:t>
                      </a:r>
                      <a:endParaRPr lang="ru-RU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1CFE5"/>
                    </a:solidFill>
                  </a:tcPr>
                </a:tc>
              </a:tr>
              <a:tr h="302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4DDEC"/>
                    </a:solidFill>
                  </a:tcPr>
                </a:tc>
              </a:tr>
              <a:tr h="286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5EAF3"/>
                    </a:solidFill>
                  </a:tcPr>
                </a:tc>
              </a:tr>
            </a:tbl>
          </a:graphicData>
        </a:graphic>
      </p:graphicFrame>
      <p:sp>
        <p:nvSpPr>
          <p:cNvPr id="57" name="TextBox 6"/>
          <p:cNvSpPr txBox="1"/>
          <p:nvPr/>
        </p:nvSpPr>
        <p:spPr>
          <a:xfrm>
            <a:off x="404074" y="3472397"/>
            <a:ext cx="3955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Структура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валового регионального продукта </a:t>
            </a:r>
          </a:p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в 2014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году,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%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8" name="Таблица 57"/>
          <p:cNvGraphicFramePr>
            <a:graphicFrameLocks noGrp="1"/>
          </p:cNvGraphicFramePr>
          <p:nvPr>
            <p:extLst/>
          </p:nvPr>
        </p:nvGraphicFramePr>
        <p:xfrm>
          <a:off x="2198205" y="4098905"/>
          <a:ext cx="2025193" cy="2387734"/>
        </p:xfrm>
        <a:graphic>
          <a:graphicData uri="http://schemas.openxmlformats.org/drawingml/2006/table">
            <a:tbl>
              <a:tblPr firstRow="1" firstCol="1" bandRow="1"/>
              <a:tblGrid>
                <a:gridCol w="2025193"/>
              </a:tblGrid>
              <a:tr h="30270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промышленное производство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608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оптовая и розничная торговля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70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операции с недвижимым имуществом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608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транспорт и связь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70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здравоохранение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608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строительство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70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образование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608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прочие виды деятельности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0" name="Диаграмма 59"/>
          <p:cNvGraphicFramePr/>
          <p:nvPr>
            <p:extLst>
              <p:ext uri="{D42A27DB-BD31-4B8C-83A1-F6EECF244321}">
                <p14:modId xmlns:p14="http://schemas.microsoft.com/office/powerpoint/2010/main" val="3991935160"/>
              </p:ext>
            </p:extLst>
          </p:nvPr>
        </p:nvGraphicFramePr>
        <p:xfrm>
          <a:off x="5364088" y="965553"/>
          <a:ext cx="2808312" cy="2463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62" name="Группа 61"/>
          <p:cNvGrpSpPr/>
          <p:nvPr/>
        </p:nvGrpSpPr>
        <p:grpSpPr>
          <a:xfrm>
            <a:off x="1907704" y="4223826"/>
            <a:ext cx="290502" cy="1298395"/>
            <a:chOff x="6862269" y="4191293"/>
            <a:chExt cx="290502" cy="1298395"/>
          </a:xfrm>
        </p:grpSpPr>
        <p:sp>
          <p:nvSpPr>
            <p:cNvPr id="63" name="Стрелка вниз 62"/>
            <p:cNvSpPr/>
            <p:nvPr/>
          </p:nvSpPr>
          <p:spPr>
            <a:xfrm>
              <a:off x="6862269" y="4191293"/>
              <a:ext cx="290502" cy="150395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Стрелка вверх 63"/>
            <p:cNvSpPr/>
            <p:nvPr/>
          </p:nvSpPr>
          <p:spPr>
            <a:xfrm>
              <a:off x="6864817" y="4436072"/>
              <a:ext cx="276515" cy="142452"/>
            </a:xfrm>
            <a:prstGeom prst="up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" name="Стрелка вверх 65"/>
            <p:cNvSpPr/>
            <p:nvPr/>
          </p:nvSpPr>
          <p:spPr>
            <a:xfrm>
              <a:off x="6876256" y="5347236"/>
              <a:ext cx="276515" cy="142452"/>
            </a:xfrm>
            <a:prstGeom prst="up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25" name="Стрелка вниз 24"/>
          <p:cNvSpPr/>
          <p:nvPr/>
        </p:nvSpPr>
        <p:spPr>
          <a:xfrm>
            <a:off x="1907704" y="5713811"/>
            <a:ext cx="276515" cy="14709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1907703" y="5091208"/>
            <a:ext cx="276515" cy="14245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1921691" y="4794704"/>
            <a:ext cx="290502" cy="15039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337552" y="3472397"/>
            <a:ext cx="6152234" cy="3341152"/>
            <a:chOff x="4337552" y="3479696"/>
            <a:chExt cx="6152234" cy="2881410"/>
          </a:xfrm>
        </p:grpSpPr>
        <p:sp>
          <p:nvSpPr>
            <p:cNvPr id="46" name="TextBox 6"/>
            <p:cNvSpPr txBox="1"/>
            <p:nvPr/>
          </p:nvSpPr>
          <p:spPr>
            <a:xfrm>
              <a:off x="4499992" y="3479696"/>
              <a:ext cx="4644008" cy="451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</a:rPr>
                <a:t>Динамика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</a:rPr>
                <a:t>оборота 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</a:rPr>
                <a:t>организаций в </a:t>
              </a: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</a:rPr>
                <a:t>2015 году, </a:t>
              </a: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</a:rPr>
                <a:t/>
              </a:r>
              <a:br>
                <a:rPr lang="ru-RU" sz="1400" dirty="0" smtClean="0">
                  <a:solidFill>
                    <a:schemeClr val="tx2">
                      <a:lumMod val="50000"/>
                    </a:schemeClr>
                  </a:solidFill>
                </a:rPr>
              </a:br>
              <a:r>
                <a:rPr lang="ru-RU" sz="1400" dirty="0" smtClean="0">
                  <a:solidFill>
                    <a:schemeClr val="tx2">
                      <a:lumMod val="50000"/>
                    </a:schemeClr>
                  </a:solidFill>
                </a:rPr>
                <a:t>% к 2014 году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aphicFrame>
          <p:nvGraphicFramePr>
            <p:cNvPr id="19" name="Объект 12"/>
            <p:cNvGraphicFramePr>
              <a:graphicFrameLocks/>
            </p:cNvGraphicFramePr>
            <p:nvPr>
              <p:extLst/>
            </p:nvPr>
          </p:nvGraphicFramePr>
          <p:xfrm>
            <a:off x="4337552" y="3653687"/>
            <a:ext cx="6152234" cy="27074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9498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607"/>
            <a:ext cx="9151897" cy="9067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34795" y="217918"/>
            <a:ext cx="5348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ИНВЕСТИЦИИ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341701" y="1010853"/>
            <a:ext cx="3294194" cy="2562128"/>
            <a:chOff x="3218607" y="3617654"/>
            <a:chExt cx="5658280" cy="288107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311077" y="3617654"/>
              <a:ext cx="5565810" cy="588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400" b="1" i="0" u="none" strike="noStrike" kern="1200" spc="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Объем инвестиций в основной </a:t>
              </a:r>
              <a:endParaRPr lang="ru-RU" sz="1400" b="1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>
                <a:defRPr sz="1400" b="1" i="0" u="none" strike="noStrike" kern="1200" spc="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</a:rPr>
                <a:t>капитал,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млрд. 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</a:rPr>
                <a:t>руб.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aphicFrame>
          <p:nvGraphicFramePr>
            <p:cNvPr id="19" name="Диаграмма 18"/>
            <p:cNvGraphicFramePr/>
            <p:nvPr>
              <p:extLst>
                <p:ext uri="{D42A27DB-BD31-4B8C-83A1-F6EECF244321}">
                  <p14:modId xmlns:p14="http://schemas.microsoft.com/office/powerpoint/2010/main" val="433852579"/>
                </p:ext>
              </p:extLst>
            </p:nvPr>
          </p:nvGraphicFramePr>
          <p:xfrm>
            <a:off x="3218607" y="4136790"/>
            <a:ext cx="5544616" cy="23619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269216" y="3635474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Структура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инвестиций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в основной капитал по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источникам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финансирования, %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590230"/>
              </p:ext>
            </p:extLst>
          </p:nvPr>
        </p:nvGraphicFramePr>
        <p:xfrm>
          <a:off x="827584" y="4012041"/>
          <a:ext cx="1317017" cy="2403507"/>
        </p:xfrm>
        <a:graphic>
          <a:graphicData uri="http://schemas.openxmlformats.org/drawingml/2006/table">
            <a:tbl>
              <a:tblPr firstRow="1" firstCol="1" bandRow="1"/>
              <a:tblGrid>
                <a:gridCol w="1317017"/>
              </a:tblGrid>
              <a:tr h="348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E699C"/>
                    </a:solidFill>
                  </a:tcPr>
                </a:tc>
              </a:tr>
              <a:tr h="348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14,2%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885BC"/>
                    </a:solidFill>
                  </a:tcPr>
                </a:tc>
              </a:tr>
              <a:tr h="329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12,6%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890C0"/>
                    </a:solidFill>
                  </a:tcPr>
                </a:tc>
              </a:tr>
              <a:tr h="348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7,9%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7A9DC8"/>
                    </a:solidFill>
                  </a:tcPr>
                </a:tc>
              </a:tr>
              <a:tr h="348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29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FCDE3"/>
                    </a:solidFill>
                  </a:tcPr>
                </a:tc>
              </a:tr>
              <a:tr h="348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BD6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724856"/>
              </p:ext>
            </p:extLst>
          </p:nvPr>
        </p:nvGraphicFramePr>
        <p:xfrm>
          <a:off x="2695778" y="3998068"/>
          <a:ext cx="6045973" cy="2427619"/>
        </p:xfrm>
        <a:graphic>
          <a:graphicData uri="http://schemas.openxmlformats.org/drawingml/2006/table">
            <a:tbl>
              <a:tblPr firstRow="1" firstCol="1" bandRow="1"/>
              <a:tblGrid>
                <a:gridCol w="6045973"/>
              </a:tblGrid>
              <a:tr h="40151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собственные средства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27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средства из бюджета Санкт-Петербурга 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98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средства из федерального бюджета 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2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средства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вышестоящих организаций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01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кредиты банков и заемные средства других организаций 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494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средства населения, привлеченные для долевого строительства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66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прочие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1751" y="6492875"/>
            <a:ext cx="355100" cy="365125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8" name="Стрелка вниз 37"/>
          <p:cNvSpPr/>
          <p:nvPr/>
        </p:nvSpPr>
        <p:spPr>
          <a:xfrm>
            <a:off x="2311263" y="5525125"/>
            <a:ext cx="290502" cy="15039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2308962" y="5872334"/>
            <a:ext cx="290502" cy="15039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верх 39"/>
          <p:cNvSpPr/>
          <p:nvPr/>
        </p:nvSpPr>
        <p:spPr>
          <a:xfrm>
            <a:off x="2315954" y="4520821"/>
            <a:ext cx="276515" cy="14245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1" name="Стрелка вверх 40"/>
          <p:cNvSpPr/>
          <p:nvPr/>
        </p:nvSpPr>
        <p:spPr>
          <a:xfrm>
            <a:off x="2315955" y="4854979"/>
            <a:ext cx="276515" cy="14245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2" name="Стрелка вверх 41"/>
          <p:cNvSpPr/>
          <p:nvPr/>
        </p:nvSpPr>
        <p:spPr>
          <a:xfrm>
            <a:off x="2306378" y="4124986"/>
            <a:ext cx="276515" cy="14245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3" name="Стрелка вверх 42"/>
          <p:cNvSpPr/>
          <p:nvPr/>
        </p:nvSpPr>
        <p:spPr>
          <a:xfrm>
            <a:off x="2306377" y="5168310"/>
            <a:ext cx="276515" cy="14245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4637295" y="1184620"/>
            <a:ext cx="4104456" cy="2057483"/>
            <a:chOff x="6867186" y="784513"/>
            <a:chExt cx="2247735" cy="1874445"/>
          </a:xfrm>
        </p:grpSpPr>
        <p:grpSp>
          <p:nvGrpSpPr>
            <p:cNvPr id="45" name="Группа 44"/>
            <p:cNvGrpSpPr/>
            <p:nvPr/>
          </p:nvGrpSpPr>
          <p:grpSpPr>
            <a:xfrm rot="10800000">
              <a:off x="6867186" y="784513"/>
              <a:ext cx="393276" cy="422152"/>
              <a:chOff x="2643173" y="5628494"/>
              <a:chExt cx="792088" cy="792088"/>
            </a:xfrm>
          </p:grpSpPr>
          <p:grpSp>
            <p:nvGrpSpPr>
              <p:cNvPr id="52" name="Группа 51"/>
              <p:cNvGrpSpPr/>
              <p:nvPr/>
            </p:nvGrpSpPr>
            <p:grpSpPr>
              <a:xfrm>
                <a:off x="2808038" y="5628494"/>
                <a:ext cx="627223" cy="792088"/>
                <a:chOff x="539552" y="5301208"/>
                <a:chExt cx="627223" cy="792088"/>
              </a:xfrm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>
                  <a:off x="1051517" y="5517232"/>
                  <a:ext cx="0" cy="448801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 flipV="1">
                  <a:off x="539552" y="5965240"/>
                  <a:ext cx="511965" cy="793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1166775" y="5301208"/>
                  <a:ext cx="0" cy="792088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2643173" y="6420582"/>
                <a:ext cx="792088" cy="0"/>
              </a:xfrm>
              <a:prstGeom prst="line">
                <a:avLst/>
              </a:prstGeom>
              <a:ln w="31750" cmpd="dbl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Группа 45"/>
            <p:cNvGrpSpPr/>
            <p:nvPr/>
          </p:nvGrpSpPr>
          <p:grpSpPr>
            <a:xfrm>
              <a:off x="8618273" y="2255453"/>
              <a:ext cx="496648" cy="403505"/>
              <a:chOff x="2643173" y="5628494"/>
              <a:chExt cx="792088" cy="792088"/>
            </a:xfrm>
          </p:grpSpPr>
          <p:grpSp>
            <p:nvGrpSpPr>
              <p:cNvPr id="47" name="Группа 46"/>
              <p:cNvGrpSpPr/>
              <p:nvPr/>
            </p:nvGrpSpPr>
            <p:grpSpPr>
              <a:xfrm>
                <a:off x="2808038" y="5628494"/>
                <a:ext cx="627223" cy="792088"/>
                <a:chOff x="539552" y="5301208"/>
                <a:chExt cx="627223" cy="792088"/>
              </a:xfrm>
            </p:grpSpPr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1051517" y="5517232"/>
                  <a:ext cx="0" cy="448801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flipV="1">
                  <a:off x="539552" y="5965240"/>
                  <a:ext cx="511965" cy="793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>
                  <a:off x="1166775" y="5301208"/>
                  <a:ext cx="0" cy="792088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2643173" y="6420582"/>
                <a:ext cx="792088" cy="0"/>
              </a:xfrm>
              <a:prstGeom prst="line">
                <a:avLst/>
              </a:prstGeom>
              <a:ln w="31750" cmpd="dbl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Прямоугольник 56"/>
          <p:cNvSpPr/>
          <p:nvPr/>
        </p:nvSpPr>
        <p:spPr>
          <a:xfrm>
            <a:off x="4881740" y="1326797"/>
            <a:ext cx="38018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Результаты уточнения данных статистики по объему инвестиций в основной капитал: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400" b="1" u="sng" dirty="0" smtClean="0">
                <a:solidFill>
                  <a:schemeClr val="tx2">
                    <a:lumMod val="50000"/>
                  </a:schemeClr>
                </a:solidFill>
              </a:rPr>
              <a:t>2013 год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Первая оценка : 366,1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млрд.руб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. (100,3%) </a:t>
            </a:r>
          </a:p>
          <a:p>
            <a:pPr>
              <a:tabLst>
                <a:tab pos="88900" algn="l"/>
              </a:tabLst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       Уточнение: 457,1 млрд. руб. (127,4 %) </a:t>
            </a:r>
          </a:p>
          <a:p>
            <a:pPr>
              <a:tabLst>
                <a:tab pos="88900" algn="l"/>
              </a:tabLst>
            </a:pPr>
            <a:r>
              <a:rPr lang="ru-RU" sz="1400" b="1" u="sng" dirty="0" smtClean="0">
                <a:solidFill>
                  <a:schemeClr val="tx2">
                    <a:lumMod val="50000"/>
                  </a:schemeClr>
                </a:solidFill>
              </a:rPr>
              <a:t>2014 год</a:t>
            </a:r>
            <a:endParaRPr lang="ru-RU" sz="1400" b="1" u="sng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88900" algn="l"/>
              </a:tabLst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Первая оценка : 502,6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млрд.руб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. (101,8%)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       Уточнение: 523,3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млрд.руб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. (106,0%)</a:t>
            </a:r>
          </a:p>
        </p:txBody>
      </p:sp>
    </p:spTree>
    <p:extLst>
      <p:ext uri="{BB962C8B-B14F-4D97-AF65-F5344CB8AC3E}">
        <p14:creationId xmlns:p14="http://schemas.microsoft.com/office/powerpoint/2010/main" val="242608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607"/>
            <a:ext cx="9151897" cy="90671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90616" y="6381328"/>
            <a:ext cx="2411288" cy="672339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7744" y="211444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ВНЕШНЕЭКОНОМИЧЕСКАЯ ДЕЯТЕЛЬНОСТЬ</a:t>
            </a:r>
            <a:endParaRPr lang="ru-RU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43052" y="980728"/>
            <a:ext cx="3912953" cy="2151658"/>
            <a:chOff x="100063" y="1192060"/>
            <a:chExt cx="4571999" cy="227943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00063" y="1192060"/>
              <a:ext cx="4571999" cy="3260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 sz="1400" b="1" i="0" u="none" strike="noStrike" kern="1200" spc="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</a:rPr>
                <a:t>Экспорт,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млрд. 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</a:rPr>
                <a:t>долл. США 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aphicFrame>
          <p:nvGraphicFramePr>
            <p:cNvPr id="21" name="Диаграмма 20"/>
            <p:cNvGraphicFramePr/>
            <p:nvPr>
              <p:extLst/>
            </p:nvPr>
          </p:nvGraphicFramePr>
          <p:xfrm>
            <a:off x="310936" y="1427684"/>
            <a:ext cx="3903176" cy="20438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22" name="Группа 21"/>
          <p:cNvGrpSpPr/>
          <p:nvPr/>
        </p:nvGrpSpPr>
        <p:grpSpPr>
          <a:xfrm>
            <a:off x="2555776" y="1556792"/>
            <a:ext cx="553384" cy="381880"/>
            <a:chOff x="1921107" y="503446"/>
            <a:chExt cx="553384" cy="381880"/>
          </a:xfrm>
        </p:grpSpPr>
        <p:sp>
          <p:nvSpPr>
            <p:cNvPr id="23" name="Стрелка вниз 22"/>
            <p:cNvSpPr/>
            <p:nvPr/>
          </p:nvSpPr>
          <p:spPr>
            <a:xfrm>
              <a:off x="1984770" y="503446"/>
              <a:ext cx="326949" cy="157117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4" name="TextBox 28"/>
            <p:cNvSpPr txBox="1"/>
            <p:nvPr/>
          </p:nvSpPr>
          <p:spPr>
            <a:xfrm>
              <a:off x="1921107" y="640723"/>
              <a:ext cx="553384" cy="2446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-32%</a:t>
              </a:r>
              <a:endParaRPr lang="ru-RU" sz="1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776234" y="983587"/>
            <a:ext cx="3912953" cy="2139259"/>
            <a:chOff x="100062" y="1118805"/>
            <a:chExt cx="4571999" cy="2266294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00062" y="1118805"/>
              <a:ext cx="4571999" cy="3260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 sz="1400" b="1" i="0" u="none" strike="noStrike" kern="1200" spc="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</a:rPr>
                <a:t>Импорт,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млрд. 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</a:rPr>
                <a:t>долл. США 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aphicFrame>
          <p:nvGraphicFramePr>
            <p:cNvPr id="27" name="Диаграмма 26"/>
            <p:cNvGraphicFramePr/>
            <p:nvPr>
              <p:extLst/>
            </p:nvPr>
          </p:nvGraphicFramePr>
          <p:xfrm>
            <a:off x="366246" y="1341293"/>
            <a:ext cx="3903176" cy="20438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28" name="Группа 27"/>
          <p:cNvGrpSpPr/>
          <p:nvPr/>
        </p:nvGrpSpPr>
        <p:grpSpPr>
          <a:xfrm>
            <a:off x="7236296" y="1662772"/>
            <a:ext cx="553357" cy="445054"/>
            <a:chOff x="1921107" y="503446"/>
            <a:chExt cx="553357" cy="445054"/>
          </a:xfrm>
        </p:grpSpPr>
        <p:sp>
          <p:nvSpPr>
            <p:cNvPr id="29" name="Стрелка вниз 28"/>
            <p:cNvSpPr/>
            <p:nvPr/>
          </p:nvSpPr>
          <p:spPr>
            <a:xfrm>
              <a:off x="1984770" y="503446"/>
              <a:ext cx="326949" cy="157117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0" name="TextBox 28"/>
            <p:cNvSpPr txBox="1"/>
            <p:nvPr/>
          </p:nvSpPr>
          <p:spPr>
            <a:xfrm>
              <a:off x="1921107" y="640723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-35%</a:t>
              </a:r>
              <a:endParaRPr lang="ru-RU" sz="1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4916" y="3287154"/>
            <a:ext cx="447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Динамика экспорта по товарным группам в 2015 году,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%  к 2014 году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2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868025"/>
              </p:ext>
            </p:extLst>
          </p:nvPr>
        </p:nvGraphicFramePr>
        <p:xfrm>
          <a:off x="208881" y="3597047"/>
          <a:ext cx="5148064" cy="2947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81683" y="5750976"/>
            <a:ext cx="2060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продовольственные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товары</a:t>
            </a:r>
          </a:p>
          <a:p>
            <a:pPr algn="r">
              <a:defRPr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и с/х сырье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5195" y="5191348"/>
            <a:ext cx="1754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продукция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химической</a:t>
            </a:r>
          </a:p>
          <a:p>
            <a:pPr algn="r">
              <a:defRPr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промышленности 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6268" y="4729683"/>
            <a:ext cx="253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древесина 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и целлюлозно-бумажные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изделия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354723"/>
            <a:ext cx="19446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металлы и изделия из них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1560" y="3808204"/>
            <a:ext cx="1888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машины, оборудование, </a:t>
            </a:r>
          </a:p>
          <a:p>
            <a:pPr algn="r"/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транспортные средства 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27310" y="3284984"/>
            <a:ext cx="4459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Динамика импорта по товарным группам в 2015 году,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%  к 2014 году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711015"/>
              </p:ext>
            </p:extLst>
          </p:nvPr>
        </p:nvGraphicFramePr>
        <p:xfrm>
          <a:off x="4461435" y="3634616"/>
          <a:ext cx="5148064" cy="2947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4820678" y="5700792"/>
            <a:ext cx="2176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продовольственные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товары</a:t>
            </a:r>
          </a:p>
          <a:p>
            <a:pPr algn="r">
              <a:defRPr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с/х сырье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57324" y="3852566"/>
            <a:ext cx="1840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продукция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химической</a:t>
            </a:r>
          </a:p>
          <a:p>
            <a:pPr algn="r">
              <a:defRPr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промышленности 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16622" y="5239127"/>
            <a:ext cx="2680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древесина 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и целлюлозно-бумажные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изделия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052965" y="4844345"/>
            <a:ext cx="19446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металлы и изделия из них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157324" y="4323768"/>
            <a:ext cx="1878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машины, оборудование, </a:t>
            </a:r>
          </a:p>
          <a:p>
            <a:pPr algn="r"/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транспортные средства 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607"/>
            <a:ext cx="9151897" cy="90671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61934" y="6475097"/>
            <a:ext cx="355100" cy="365125"/>
          </a:xfrm>
        </p:spPr>
        <p:txBody>
          <a:bodyPr/>
          <a:lstStyle/>
          <a:p>
            <a:fld id="{4B299E65-BC98-483A-8DDE-40B0893A437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225595" y="216283"/>
            <a:ext cx="754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ПРОМЫШЛЕННОЕ ПРОИЗВОДСТВО</a:t>
            </a:r>
            <a:endParaRPr lang="ru-RU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50825" y="3720480"/>
            <a:ext cx="4063964" cy="2877170"/>
            <a:chOff x="-292995" y="1014541"/>
            <a:chExt cx="7298548" cy="287717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292995" y="1014541"/>
              <a:ext cx="72985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400" b="1" i="0" u="none" strike="noStrike" kern="1200" spc="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</a:rPr>
                <a:t>Отгрузка в обрабатывающих производствах, </a:t>
              </a:r>
              <a:r>
                <a:rPr lang="ru-RU" sz="1400" b="1" dirty="0" err="1" smtClean="0">
                  <a:solidFill>
                    <a:schemeClr val="tx2">
                      <a:lumMod val="50000"/>
                    </a:schemeClr>
                  </a:solidFill>
                </a:rPr>
                <a:t>млрд.руб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aphicFrame>
          <p:nvGraphicFramePr>
            <p:cNvPr id="8" name="Диаграмма 7"/>
            <p:cNvGraphicFramePr/>
            <p:nvPr>
              <p:extLst>
                <p:ext uri="{D42A27DB-BD31-4B8C-83A1-F6EECF244321}">
                  <p14:modId xmlns:p14="http://schemas.microsoft.com/office/powerpoint/2010/main" val="1526801664"/>
                </p:ext>
              </p:extLst>
            </p:nvPr>
          </p:nvGraphicFramePr>
          <p:xfrm>
            <a:off x="323528" y="1553140"/>
            <a:ext cx="6336704" cy="23385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23" name="Группа 22"/>
          <p:cNvGrpSpPr/>
          <p:nvPr/>
        </p:nvGrpSpPr>
        <p:grpSpPr>
          <a:xfrm>
            <a:off x="5293250" y="1475518"/>
            <a:ext cx="2808313" cy="1313142"/>
            <a:chOff x="6867186" y="784513"/>
            <a:chExt cx="2247735" cy="1874445"/>
          </a:xfrm>
        </p:grpSpPr>
        <p:grpSp>
          <p:nvGrpSpPr>
            <p:cNvPr id="24" name="Группа 23"/>
            <p:cNvGrpSpPr/>
            <p:nvPr/>
          </p:nvGrpSpPr>
          <p:grpSpPr>
            <a:xfrm rot="10800000">
              <a:off x="6867186" y="784513"/>
              <a:ext cx="393276" cy="422152"/>
              <a:chOff x="2643173" y="5628494"/>
              <a:chExt cx="792088" cy="792088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2808038" y="5628494"/>
                <a:ext cx="627223" cy="792088"/>
                <a:chOff x="539552" y="5301208"/>
                <a:chExt cx="627223" cy="792088"/>
              </a:xfrm>
            </p:grpSpPr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1051517" y="5517232"/>
                  <a:ext cx="0" cy="448801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V="1">
                  <a:off x="539552" y="5965240"/>
                  <a:ext cx="511965" cy="793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>
                <a:xfrm>
                  <a:off x="1166775" y="5301208"/>
                  <a:ext cx="0" cy="792088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2643173" y="6420582"/>
                <a:ext cx="792088" cy="0"/>
              </a:xfrm>
              <a:prstGeom prst="line">
                <a:avLst/>
              </a:prstGeom>
              <a:ln w="31750" cmpd="dbl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/>
            <p:cNvGrpSpPr/>
            <p:nvPr/>
          </p:nvGrpSpPr>
          <p:grpSpPr>
            <a:xfrm>
              <a:off x="8618273" y="2255453"/>
              <a:ext cx="496648" cy="403505"/>
              <a:chOff x="2643173" y="5628494"/>
              <a:chExt cx="792088" cy="792088"/>
            </a:xfrm>
          </p:grpSpPr>
          <p:grpSp>
            <p:nvGrpSpPr>
              <p:cNvPr id="26" name="Группа 25"/>
              <p:cNvGrpSpPr/>
              <p:nvPr/>
            </p:nvGrpSpPr>
            <p:grpSpPr>
              <a:xfrm>
                <a:off x="2808038" y="5628494"/>
                <a:ext cx="627223" cy="792088"/>
                <a:chOff x="539552" y="5301208"/>
                <a:chExt cx="627223" cy="792088"/>
              </a:xfrm>
            </p:grpSpPr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1051517" y="5517232"/>
                  <a:ext cx="0" cy="448801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flipV="1">
                  <a:off x="539552" y="5965240"/>
                  <a:ext cx="511965" cy="793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1166775" y="5301208"/>
                  <a:ext cx="0" cy="792088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2643173" y="6420582"/>
                <a:ext cx="792088" cy="0"/>
              </a:xfrm>
              <a:prstGeom prst="line">
                <a:avLst/>
              </a:prstGeom>
              <a:ln w="31750" cmpd="dbl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Прямоугольник 3"/>
          <p:cNvSpPr/>
          <p:nvPr/>
        </p:nvSpPr>
        <p:spPr>
          <a:xfrm>
            <a:off x="5400191" y="1626765"/>
            <a:ext cx="2896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92,6%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- ИПП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в обрабатывающих производствах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93,2%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ИПП в производстве электроэнергии, газа и воды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68127" y="1115542"/>
            <a:ext cx="3946662" cy="2313458"/>
            <a:chOff x="295357" y="1194184"/>
            <a:chExt cx="4611385" cy="245083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334743" y="1194184"/>
              <a:ext cx="4571999" cy="55429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 sz="1400" b="1" i="0" u="none" strike="noStrike" kern="1200" spc="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</a:rPr>
                <a:t>Индекс промышленного производства </a:t>
              </a:r>
            </a:p>
            <a:p>
              <a:pPr algn="ctr">
                <a:defRPr sz="1400" b="1" i="0" u="none" strike="noStrike" kern="1200" spc="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</a:rPr>
                <a:t>к аналогичному периоду прошлого года, % 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aphicFrame>
          <p:nvGraphicFramePr>
            <p:cNvPr id="41" name="Диаграмма 40"/>
            <p:cNvGraphicFramePr/>
            <p:nvPr>
              <p:extLst>
                <p:ext uri="{D42A27DB-BD31-4B8C-83A1-F6EECF244321}">
                  <p14:modId xmlns:p14="http://schemas.microsoft.com/office/powerpoint/2010/main" val="141596401"/>
                </p:ext>
              </p:extLst>
            </p:nvPr>
          </p:nvGraphicFramePr>
          <p:xfrm>
            <a:off x="295357" y="1681139"/>
            <a:ext cx="3903176" cy="19638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46" name="Группа 45"/>
          <p:cNvGrpSpPr/>
          <p:nvPr/>
        </p:nvGrpSpPr>
        <p:grpSpPr>
          <a:xfrm>
            <a:off x="5081506" y="3720480"/>
            <a:ext cx="3594950" cy="2877170"/>
            <a:chOff x="203996" y="1014541"/>
            <a:chExt cx="6456236" cy="2877170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203996" y="1014541"/>
              <a:ext cx="63473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400" b="1" i="0" u="none" strike="noStrike" kern="1200" spc="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</a:rPr>
                <a:t>Отгрузка в производстве электроэнергии, газа и воды, </a:t>
              </a:r>
              <a:r>
                <a:rPr lang="ru-RU" sz="1400" b="1" dirty="0" err="1" smtClean="0">
                  <a:solidFill>
                    <a:schemeClr val="tx2">
                      <a:lumMod val="50000"/>
                    </a:schemeClr>
                  </a:solidFill>
                </a:rPr>
                <a:t>млрд.руб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aphicFrame>
          <p:nvGraphicFramePr>
            <p:cNvPr id="48" name="Диаграмма 47"/>
            <p:cNvGraphicFramePr/>
            <p:nvPr>
              <p:extLst>
                <p:ext uri="{D42A27DB-BD31-4B8C-83A1-F6EECF244321}">
                  <p14:modId xmlns:p14="http://schemas.microsoft.com/office/powerpoint/2010/main" val="4057596610"/>
                </p:ext>
              </p:extLst>
            </p:nvPr>
          </p:nvGraphicFramePr>
          <p:xfrm>
            <a:off x="323528" y="1553140"/>
            <a:ext cx="6336704" cy="23385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34" name="TextBox 1"/>
          <p:cNvSpPr txBox="1"/>
          <p:nvPr/>
        </p:nvSpPr>
        <p:spPr>
          <a:xfrm>
            <a:off x="2483768" y="4581128"/>
            <a:ext cx="823096" cy="4070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+5,5%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Стрелка вверх 34"/>
          <p:cNvSpPr/>
          <p:nvPr/>
        </p:nvSpPr>
        <p:spPr>
          <a:xfrm>
            <a:off x="2744451" y="4395578"/>
            <a:ext cx="301730" cy="229004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607"/>
            <a:ext cx="9151897" cy="90671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B299E65-BC98-483A-8DDE-40B0893A437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195736" y="217918"/>
            <a:ext cx="752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РЕАЛИЗАЦИЯ КРУПНЫХ ПРОЕКТОВ</a:t>
            </a:r>
            <a:endParaRPr lang="ru-RU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386003"/>
              </p:ext>
            </p:extLst>
          </p:nvPr>
        </p:nvGraphicFramePr>
        <p:xfrm>
          <a:off x="4788024" y="1125538"/>
          <a:ext cx="4105151" cy="511177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105151"/>
              </a:tblGrid>
              <a:tr h="5677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Расширение производства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544064">
                <a:tc>
                  <a:txBody>
                    <a:bodyPr/>
                    <a:lstStyle/>
                    <a:p>
                      <a:pPr marL="3303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Открытие нового лабораторного комплекса ЗАО «</a:t>
                      </a:r>
                      <a:r>
                        <a:rPr lang="ru-RU" sz="16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Биокад</a:t>
                      </a: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» 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(~200</a:t>
                      </a:r>
                      <a:r>
                        <a:rPr lang="ru-RU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млн.руб</a:t>
                      </a:r>
                      <a:r>
                        <a:rPr lang="ru-RU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ru-RU" sz="16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3303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Открытие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завода-автомата ООО «Группа компаний «</a:t>
                      </a:r>
                      <a:r>
                        <a:rPr lang="ru-RU" sz="16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Дарница</a:t>
                      </a: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» </a:t>
                      </a:r>
                    </a:p>
                    <a:p>
                      <a:pPr marL="3303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Завершение ключевых этапов по строительству нового производства авиационных двигателей ОАО «Климов»</a:t>
                      </a:r>
                    </a:p>
                    <a:p>
                      <a:pPr marL="3303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Начало реализации проекта «Создание современного судостроительного комплекса» по строительству сухого дока, эллинга и реконструкции инженерной и транспортной инфраструктуры ОАО «Судостроительный завод «Северная верфь»  (~55</a:t>
                      </a:r>
                      <a:r>
                        <a:rPr lang="ru-RU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млрд.руб</a:t>
                      </a:r>
                      <a:r>
                        <a:rPr lang="ru-RU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</a:p>
                    <a:p>
                      <a:pPr marL="445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662708"/>
              </p:ext>
            </p:extLst>
          </p:nvPr>
        </p:nvGraphicFramePr>
        <p:xfrm>
          <a:off x="250825" y="1124745"/>
          <a:ext cx="4176713" cy="511256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176713"/>
              </a:tblGrid>
              <a:tr h="573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Новое производство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539501">
                <a:tc>
                  <a:txBody>
                    <a:bodyPr/>
                    <a:lstStyle/>
                    <a:p>
                      <a:pPr marL="3303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Открытие завода по производству лакокрасочных изделий «ТЕКНОС»</a:t>
                      </a:r>
                    </a:p>
                    <a:p>
                      <a:pPr marL="3303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Открытие завода по производству и обслуживанию тормозных систем для современных скоростных поездов совместного партнерства «</a:t>
                      </a:r>
                      <a:r>
                        <a:rPr lang="ru-RU" sz="16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Кнорр-Бремзе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1520»</a:t>
                      </a:r>
                    </a:p>
                    <a:p>
                      <a:pPr marL="3303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Открытие производственного комплекса мебельной и деревообрабатывающей промышленности ООО «Мебельный технопарк»</a:t>
                      </a:r>
                    </a:p>
                    <a:p>
                      <a:pPr marL="3303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Открытие завода «</a:t>
                      </a:r>
                      <a:r>
                        <a:rPr lang="ru-RU" sz="16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Новартис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Нева» и первой очереди </a:t>
                      </a:r>
                      <a:r>
                        <a:rPr lang="ru-RU" sz="16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инновационно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-производственного комплекса фармацевтической компании </a:t>
                      </a:r>
                      <a:br>
                        <a:rPr lang="ru-RU" sz="16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ЗАО «ВЕРТЕКС» (~2,2</a:t>
                      </a:r>
                      <a:r>
                        <a:rPr lang="ru-RU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млрд.руб</a:t>
                      </a:r>
                      <a:r>
                        <a:rPr lang="ru-RU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.) 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 площадке «</a:t>
                      </a:r>
                      <a:r>
                        <a:rPr lang="ru-RU" sz="16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Новоорловская</a:t>
                      </a:r>
                      <a:r>
                        <a:rPr lang="ru-RU" sz="16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» ОЭЗ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8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256114581"/>
              </p:ext>
            </p:extLst>
          </p:nvPr>
        </p:nvGraphicFramePr>
        <p:xfrm>
          <a:off x="4128859" y="4323424"/>
          <a:ext cx="4619302" cy="231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607"/>
            <a:ext cx="9151897" cy="90671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81321" y="6492875"/>
            <a:ext cx="2133600" cy="365125"/>
          </a:xfrm>
        </p:spPr>
        <p:txBody>
          <a:bodyPr/>
          <a:lstStyle/>
          <a:p>
            <a:fld id="{4B299E65-BC98-483A-8DDE-40B0893A437C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9172" y="465596"/>
            <a:ext cx="327000" cy="197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12337" y="1362240"/>
            <a:ext cx="3929732" cy="20621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635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Структура оборота розничной торговли:</a:t>
            </a:r>
          </a:p>
          <a:p>
            <a:pPr marL="446088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64%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- доля непродовольственных товаров,</a:t>
            </a:r>
          </a:p>
          <a:p>
            <a:pPr marL="446088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36%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- доля пищевых продуктов.</a:t>
            </a:r>
          </a:p>
          <a:p>
            <a:pPr marL="349250" indent="-171450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tx2">
                  <a:lumMod val="50000"/>
                </a:schemeClr>
              </a:solidFill>
            </a:endParaRPr>
          </a:p>
          <a:p>
            <a:pPr marL="4635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79%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- доля крупных предприятий,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вкл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. розничные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сети, в обороте розничной торговли</a:t>
            </a:r>
          </a:p>
          <a:p>
            <a:pPr marL="349250" indent="-17145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635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6,9%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прирост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объема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инвестиций в торговлю 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по сравнению  с 2014 г.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860032" y="1206888"/>
            <a:ext cx="3816424" cy="2391049"/>
            <a:chOff x="6867186" y="784513"/>
            <a:chExt cx="2247735" cy="1874445"/>
          </a:xfrm>
        </p:grpSpPr>
        <p:grpSp>
          <p:nvGrpSpPr>
            <p:cNvPr id="22" name="Группа 21"/>
            <p:cNvGrpSpPr/>
            <p:nvPr/>
          </p:nvGrpSpPr>
          <p:grpSpPr>
            <a:xfrm rot="10800000">
              <a:off x="6867186" y="784513"/>
              <a:ext cx="393276" cy="422152"/>
              <a:chOff x="2643173" y="5628494"/>
              <a:chExt cx="792088" cy="792088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2808038" y="5628494"/>
                <a:ext cx="627223" cy="792088"/>
                <a:chOff x="539552" y="5301208"/>
                <a:chExt cx="627223" cy="792088"/>
              </a:xfrm>
            </p:grpSpPr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1051517" y="5517232"/>
                  <a:ext cx="0" cy="448801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 flipV="1">
                  <a:off x="539552" y="5965240"/>
                  <a:ext cx="511965" cy="793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1166775" y="5301208"/>
                  <a:ext cx="0" cy="792088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2643173" y="6420582"/>
                <a:ext cx="792088" cy="0"/>
              </a:xfrm>
              <a:prstGeom prst="line">
                <a:avLst/>
              </a:prstGeom>
              <a:ln w="31750" cmpd="dbl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Группа 33"/>
            <p:cNvGrpSpPr/>
            <p:nvPr/>
          </p:nvGrpSpPr>
          <p:grpSpPr>
            <a:xfrm>
              <a:off x="8618273" y="2255453"/>
              <a:ext cx="496648" cy="403505"/>
              <a:chOff x="2643173" y="5628494"/>
              <a:chExt cx="792088" cy="792088"/>
            </a:xfrm>
          </p:grpSpPr>
          <p:grpSp>
            <p:nvGrpSpPr>
              <p:cNvPr id="36" name="Группа 35"/>
              <p:cNvGrpSpPr/>
              <p:nvPr/>
            </p:nvGrpSpPr>
            <p:grpSpPr>
              <a:xfrm>
                <a:off x="2808038" y="5628494"/>
                <a:ext cx="627223" cy="792088"/>
                <a:chOff x="539552" y="5301208"/>
                <a:chExt cx="627223" cy="792088"/>
              </a:xfrm>
            </p:grpSpPr>
            <p:cxnSp>
              <p:nvCxnSpPr>
                <p:cNvPr id="38" name="Прямая соединительная линия 37"/>
                <p:cNvCxnSpPr/>
                <p:nvPr/>
              </p:nvCxnSpPr>
              <p:spPr>
                <a:xfrm>
                  <a:off x="1051517" y="5517232"/>
                  <a:ext cx="0" cy="448801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 flipV="1">
                  <a:off x="539552" y="5965240"/>
                  <a:ext cx="511965" cy="793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>
                  <a:off x="1166775" y="5301208"/>
                  <a:ext cx="0" cy="792088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2643173" y="6420582"/>
                <a:ext cx="792088" cy="0"/>
              </a:xfrm>
              <a:prstGeom prst="line">
                <a:avLst/>
              </a:prstGeom>
              <a:ln w="31750" cmpd="dbl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/>
          <p:cNvSpPr txBox="1"/>
          <p:nvPr/>
        </p:nvSpPr>
        <p:spPr>
          <a:xfrm>
            <a:off x="1949915" y="21791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ТОРГОВЛЯ</a:t>
            </a:r>
            <a:endParaRPr lang="ru-RU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0825" y="3851710"/>
            <a:ext cx="4285560" cy="2745940"/>
            <a:chOff x="-127545" y="3988515"/>
            <a:chExt cx="4404315" cy="2869485"/>
          </a:xfrm>
        </p:grpSpPr>
        <p:sp>
          <p:nvSpPr>
            <p:cNvPr id="35" name="TextBox 6"/>
            <p:cNvSpPr txBox="1">
              <a:spLocks noChangeArrowheads="1"/>
            </p:cNvSpPr>
            <p:nvPr/>
          </p:nvSpPr>
          <p:spPr bwMode="auto">
            <a:xfrm>
              <a:off x="-127545" y="3988515"/>
              <a:ext cx="4404315" cy="54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Заработная плата 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в оптовой и розничной торговле,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тыс. 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руб. 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Диаграмма 23"/>
            <p:cNvGraphicFramePr/>
            <p:nvPr>
              <p:extLst>
                <p:ext uri="{D42A27DB-BD31-4B8C-83A1-F6EECF244321}">
                  <p14:modId xmlns:p14="http://schemas.microsoft.com/office/powerpoint/2010/main" val="1682010184"/>
                </p:ext>
              </p:extLst>
            </p:nvPr>
          </p:nvGraphicFramePr>
          <p:xfrm>
            <a:off x="395536" y="4540087"/>
            <a:ext cx="3240360" cy="23179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9" name="TextBox 28"/>
          <p:cNvSpPr txBox="1"/>
          <p:nvPr/>
        </p:nvSpPr>
        <p:spPr>
          <a:xfrm>
            <a:off x="5838747" y="4785089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-0,8%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4523561" y="3873883"/>
            <a:ext cx="4481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Численность работников и число организаций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в оптовой и розничной торговле, тыс.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043034686"/>
              </p:ext>
            </p:extLst>
          </p:nvPr>
        </p:nvGraphicFramePr>
        <p:xfrm>
          <a:off x="-127902" y="1268759"/>
          <a:ext cx="4619302" cy="2474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TextBox 6"/>
          <p:cNvSpPr txBox="1">
            <a:spLocks noChangeArrowheads="1"/>
          </p:cNvSpPr>
          <p:nvPr/>
        </p:nvSpPr>
        <p:spPr bwMode="auto">
          <a:xfrm>
            <a:off x="250825" y="1130260"/>
            <a:ext cx="42497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Оборот оптовой и розничной торговли, млрд. руб. </a:t>
            </a:r>
            <a:endParaRPr lang="ru-RU" sz="14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607"/>
            <a:ext cx="9151897" cy="90671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40609" y="6381328"/>
            <a:ext cx="2411288" cy="672339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7744" y="211444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МАЛОЕ И СРЕДНЕЕ ПРЕДПРИНИМАТЕЛЬСТВО</a:t>
            </a:r>
            <a:endParaRPr lang="ru-RU" sz="2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833208"/>
            <a:ext cx="4680520" cy="2808313"/>
            <a:chOff x="12168" y="709719"/>
            <a:chExt cx="4680520" cy="2808313"/>
          </a:xfrm>
        </p:grpSpPr>
        <p:graphicFrame>
          <p:nvGraphicFramePr>
            <p:cNvPr id="9" name="Диаграмма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82053677"/>
                </p:ext>
              </p:extLst>
            </p:nvPr>
          </p:nvGraphicFramePr>
          <p:xfrm>
            <a:off x="559513" y="709719"/>
            <a:ext cx="2988841" cy="2808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12168" y="920069"/>
              <a:ext cx="46805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Оборот малых предприятий </a:t>
              </a:r>
            </a:p>
            <a:p>
              <a:pPr algn="ctr">
                <a:spcBef>
                  <a:spcPct val="0"/>
                </a:spcBef>
                <a:buNone/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(включая микро- и ИП), млрд. руб. 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476239" y="3212976"/>
            <a:ext cx="4607941" cy="3456384"/>
            <a:chOff x="5055466" y="694953"/>
            <a:chExt cx="4607941" cy="2808313"/>
          </a:xfrm>
        </p:grpSpPr>
        <p:graphicFrame>
          <p:nvGraphicFramePr>
            <p:cNvPr id="14" name="Диаграмма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95341643"/>
                </p:ext>
              </p:extLst>
            </p:nvPr>
          </p:nvGraphicFramePr>
          <p:xfrm>
            <a:off x="5883681" y="694953"/>
            <a:ext cx="2988841" cy="2808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5055466" y="913199"/>
              <a:ext cx="4607941" cy="250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Число малых и средних предприятий, тыс. 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860032" y="1510391"/>
            <a:ext cx="3672408" cy="982505"/>
            <a:chOff x="6867186" y="784513"/>
            <a:chExt cx="2247736" cy="1874445"/>
          </a:xfrm>
        </p:grpSpPr>
        <p:grpSp>
          <p:nvGrpSpPr>
            <p:cNvPr id="19" name="Группа 18"/>
            <p:cNvGrpSpPr/>
            <p:nvPr/>
          </p:nvGrpSpPr>
          <p:grpSpPr>
            <a:xfrm rot="10800000">
              <a:off x="6867186" y="784513"/>
              <a:ext cx="393276" cy="422152"/>
              <a:chOff x="2643173" y="5628494"/>
              <a:chExt cx="792088" cy="792088"/>
            </a:xfrm>
          </p:grpSpPr>
          <p:grpSp>
            <p:nvGrpSpPr>
              <p:cNvPr id="26" name="Группа 25"/>
              <p:cNvGrpSpPr/>
              <p:nvPr/>
            </p:nvGrpSpPr>
            <p:grpSpPr>
              <a:xfrm>
                <a:off x="2808038" y="5628494"/>
                <a:ext cx="627223" cy="792088"/>
                <a:chOff x="539552" y="5301208"/>
                <a:chExt cx="627223" cy="792088"/>
              </a:xfrm>
            </p:grpSpPr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1051517" y="5517232"/>
                  <a:ext cx="0" cy="448801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flipV="1">
                  <a:off x="539552" y="5965240"/>
                  <a:ext cx="511965" cy="793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1166775" y="5301208"/>
                  <a:ext cx="0" cy="792088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2643173" y="6420582"/>
                <a:ext cx="792088" cy="0"/>
              </a:xfrm>
              <a:prstGeom prst="line">
                <a:avLst/>
              </a:prstGeom>
              <a:ln w="31750" cmpd="dbl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Группа 19"/>
            <p:cNvGrpSpPr/>
            <p:nvPr/>
          </p:nvGrpSpPr>
          <p:grpSpPr>
            <a:xfrm>
              <a:off x="8618274" y="2255453"/>
              <a:ext cx="496648" cy="403505"/>
              <a:chOff x="2643174" y="5628494"/>
              <a:chExt cx="792088" cy="792088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2808038" y="5628494"/>
                <a:ext cx="627223" cy="792088"/>
                <a:chOff x="539552" y="5301208"/>
                <a:chExt cx="627223" cy="792088"/>
              </a:xfrm>
            </p:grpSpPr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1051517" y="5517232"/>
                  <a:ext cx="0" cy="448801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flipV="1">
                  <a:off x="539552" y="5965240"/>
                  <a:ext cx="511965" cy="793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1166775" y="5301208"/>
                  <a:ext cx="0" cy="792088"/>
                </a:xfrm>
                <a:prstGeom prst="line">
                  <a:avLst/>
                </a:prstGeom>
                <a:ln w="31750" cmpd="dbl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2643174" y="6420582"/>
                <a:ext cx="792088" cy="0"/>
              </a:xfrm>
              <a:prstGeom prst="line">
                <a:avLst/>
              </a:prstGeom>
              <a:ln w="31750" cmpd="dbl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extBox 32"/>
          <p:cNvSpPr txBox="1"/>
          <p:nvPr/>
        </p:nvSpPr>
        <p:spPr>
          <a:xfrm>
            <a:off x="5108723" y="1665126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278,7 тыс. ед.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– число малых предприятий  (с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учетом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микропредприятий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конец 2015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года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096533"/>
              </p:ext>
            </p:extLst>
          </p:nvPr>
        </p:nvGraphicFramePr>
        <p:xfrm>
          <a:off x="467544" y="3960996"/>
          <a:ext cx="4349181" cy="2501096"/>
        </p:xfrm>
        <a:graphic>
          <a:graphicData uri="http://schemas.openxmlformats.org/drawingml/2006/table">
            <a:tbl>
              <a:tblPr firstRow="1" firstCol="1" bandRow="1"/>
              <a:tblGrid>
                <a:gridCol w="860404"/>
                <a:gridCol w="3488777"/>
              </a:tblGrid>
              <a:tr h="352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58,8%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370A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оптовая и розничная торговля, ремонт автотранспортных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средств</a:t>
                      </a:r>
                      <a:endParaRPr lang="ru-RU" sz="1400" b="1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12,1%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5381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строительство</a:t>
                      </a:r>
                      <a:endPara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11,1%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689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операции с недвижимым имуществом</a:t>
                      </a:r>
                      <a:endPara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10,8%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8CA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обрабатывающие производства</a:t>
                      </a:r>
                      <a:endPara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3,7%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EB9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транспорт и связь</a:t>
                      </a:r>
                      <a:endPara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1,1%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E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гостиницы и рестораны</a:t>
                      </a: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2,4%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4DD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прочие виды деятельности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2" name="TextBox 6"/>
          <p:cNvSpPr txBox="1"/>
          <p:nvPr/>
        </p:nvSpPr>
        <p:spPr>
          <a:xfrm>
            <a:off x="179512" y="3481586"/>
            <a:ext cx="4463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Структура оборота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малых предприятий в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2015 году,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%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952" cy="90513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464" y="6492875"/>
            <a:ext cx="395536" cy="365125"/>
          </a:xfrm>
        </p:spPr>
        <p:txBody>
          <a:bodyPr/>
          <a:lstStyle/>
          <a:p>
            <a:fld id="{4B299E65-BC98-483A-8DDE-40B0893A43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83768" y="101685"/>
            <a:ext cx="5544616" cy="704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bg1"/>
                </a:solidFill>
                <a:effectLst/>
                <a:ea typeface="+mn-ea"/>
                <a:cs typeface="Times New Roman" panose="02020603050405020304" pitchFamily="18" charset="0"/>
              </a:rPr>
              <a:t>ИНДЕКС ПОТРЕБИТЕЛЬСКИХ ЦЕН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73883670"/>
              </p:ext>
            </p:extLst>
          </p:nvPr>
        </p:nvGraphicFramePr>
        <p:xfrm>
          <a:off x="4482494" y="1174733"/>
          <a:ext cx="438094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395536" y="1288335"/>
            <a:ext cx="3912953" cy="3364802"/>
            <a:chOff x="464441" y="1054221"/>
            <a:chExt cx="4571999" cy="239729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64441" y="1054221"/>
              <a:ext cx="4571999" cy="2192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 sz="900" b="1" i="0" u="none" strike="noStrike" kern="1200" baseline="0">
                  <a:solidFill>
                    <a:prstClr val="black"/>
                  </a:solidFill>
                  <a:latin typeface="Georgia" pitchFamily="18" charset="0"/>
                  <a:ea typeface="+mn-ea"/>
                  <a:cs typeface="+mn-cs"/>
                </a:defRPr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Индекс потребительских 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цен, % 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+mj-lt"/>
              </a:endParaRPr>
            </a:p>
          </p:txBody>
        </p:sp>
        <p:graphicFrame>
          <p:nvGraphicFramePr>
            <p:cNvPr id="12" name="Диаграмма 11"/>
            <p:cNvGraphicFramePr/>
            <p:nvPr>
              <p:extLst>
                <p:ext uri="{D42A27DB-BD31-4B8C-83A1-F6EECF244321}">
                  <p14:modId xmlns:p14="http://schemas.microsoft.com/office/powerpoint/2010/main" val="321858159"/>
                </p:ext>
              </p:extLst>
            </p:nvPr>
          </p:nvGraphicFramePr>
          <p:xfrm>
            <a:off x="548577" y="1487632"/>
            <a:ext cx="3903176" cy="19638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457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AAD1BD-1DC8-4FC2-AE75-2816F6C57B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1132</Words>
  <Application>Microsoft Office PowerPoint</Application>
  <PresentationFormat>Экран (4:3)</PresentationFormat>
  <Paragraphs>276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2013-08-27T06:52:23Z</dcterms:created>
  <dcterms:modified xsi:type="dcterms:W3CDTF">2016-04-11T13:52:25Z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TC022643319991</vt:lpwstr>
  </property>
</Properties>
</file>